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Default Extension="xlsx" ContentType="application/vnd.openxmlformats-officedocument.spreadsheetml.sheet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700" r:id="rId3"/>
    <p:sldMasterId id="2147483713" r:id="rId4"/>
  </p:sldMasterIdLst>
  <p:notesMasterIdLst>
    <p:notesMasterId r:id="rId64"/>
  </p:notesMasterIdLst>
  <p:handoutMasterIdLst>
    <p:handoutMasterId r:id="rId65"/>
  </p:handoutMasterIdLst>
  <p:sldIdLst>
    <p:sldId id="308" r:id="rId5"/>
    <p:sldId id="262" r:id="rId6"/>
    <p:sldId id="264" r:id="rId7"/>
    <p:sldId id="265" r:id="rId8"/>
    <p:sldId id="266" r:id="rId9"/>
    <p:sldId id="269" r:id="rId10"/>
    <p:sldId id="271" r:id="rId11"/>
    <p:sldId id="272" r:id="rId12"/>
    <p:sldId id="273" r:id="rId13"/>
    <p:sldId id="276" r:id="rId14"/>
    <p:sldId id="277" r:id="rId15"/>
    <p:sldId id="278" r:id="rId16"/>
    <p:sldId id="279" r:id="rId17"/>
    <p:sldId id="318" r:id="rId18"/>
    <p:sldId id="281" r:id="rId19"/>
    <p:sldId id="319" r:id="rId20"/>
    <p:sldId id="284" r:id="rId21"/>
    <p:sldId id="258" r:id="rId22"/>
    <p:sldId id="322" r:id="rId23"/>
    <p:sldId id="311" r:id="rId24"/>
    <p:sldId id="280" r:id="rId25"/>
    <p:sldId id="313" r:id="rId26"/>
    <p:sldId id="309" r:id="rId27"/>
    <p:sldId id="259" r:id="rId28"/>
    <p:sldId id="320" r:id="rId29"/>
    <p:sldId id="321" r:id="rId30"/>
    <p:sldId id="288" r:id="rId31"/>
    <p:sldId id="289" r:id="rId32"/>
    <p:sldId id="314" r:id="rId33"/>
    <p:sldId id="291" r:id="rId34"/>
    <p:sldId id="316" r:id="rId35"/>
    <p:sldId id="296" r:id="rId36"/>
    <p:sldId id="290" r:id="rId37"/>
    <p:sldId id="315" r:id="rId38"/>
    <p:sldId id="294" r:id="rId39"/>
    <p:sldId id="295" r:id="rId40"/>
    <p:sldId id="317" r:id="rId41"/>
    <p:sldId id="329" r:id="rId42"/>
    <p:sldId id="260" r:id="rId43"/>
    <p:sldId id="297" r:id="rId44"/>
    <p:sldId id="298" r:id="rId45"/>
    <p:sldId id="323" r:id="rId46"/>
    <p:sldId id="324" r:id="rId47"/>
    <p:sldId id="325" r:id="rId48"/>
    <p:sldId id="326" r:id="rId49"/>
    <p:sldId id="299" r:id="rId50"/>
    <p:sldId id="300" r:id="rId51"/>
    <p:sldId id="301" r:id="rId52"/>
    <p:sldId id="302" r:id="rId53"/>
    <p:sldId id="303" r:id="rId54"/>
    <p:sldId id="304" r:id="rId55"/>
    <p:sldId id="312" r:id="rId56"/>
    <p:sldId id="263" r:id="rId57"/>
    <p:sldId id="267" r:id="rId58"/>
    <p:sldId id="327" r:id="rId59"/>
    <p:sldId id="328" r:id="rId60"/>
    <p:sldId id="305" r:id="rId61"/>
    <p:sldId id="306" r:id="rId62"/>
    <p:sldId id="307" r:id="rId63"/>
  </p:sldIdLst>
  <p:sldSz cx="9144000" cy="6858000" type="screen4x3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FCD06A"/>
    <a:srgbClr val="82B366"/>
    <a:srgbClr val="F8CECC"/>
    <a:srgbClr val="74423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450" y="-132"/>
      </p:cViewPr>
      <p:guideLst>
        <p:guide orient="horz" pos="3133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Graph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>
        <c:manualLayout>
          <c:layoutTarget val="inner"/>
          <c:xMode val="edge"/>
          <c:yMode val="edge"/>
          <c:x val="0.14193414802579402"/>
          <c:y val="2.4930927521207239E-2"/>
          <c:w val="0.6823333986580441"/>
          <c:h val="0.78562873758427398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Total Grids w/ Updates</c:v>
                </c:pt>
              </c:strCache>
            </c:strRef>
          </c:tx>
          <c:spPr>
            <a:ln w="22225">
              <a:solidFill>
                <a:schemeClr val="tx1"/>
              </a:solidFill>
            </a:ln>
          </c:spPr>
          <c:marker>
            <c:symbol val="square"/>
            <c:size val="7"/>
            <c:spPr>
              <a:solidFill>
                <a:schemeClr val="tx1"/>
              </a:solidFill>
              <a:ln>
                <a:solidFill>
                  <a:prstClr val="black"/>
                </a:solidFill>
              </a:ln>
            </c:spPr>
          </c:marker>
          <c:cat>
            <c:strRef>
              <c:f>Sheet1!$A$2:$A$7</c:f>
              <c:strCache>
                <c:ptCount val="6"/>
                <c:pt idx="0">
                  <c:v>2 Year</c:v>
                </c:pt>
                <c:pt idx="1">
                  <c:v>1 Year</c:v>
                </c:pt>
                <c:pt idx="2">
                  <c:v>45 Days</c:v>
                </c:pt>
                <c:pt idx="3">
                  <c:v>30 Days</c:v>
                </c:pt>
                <c:pt idx="4">
                  <c:v>15 Days</c:v>
                </c:pt>
                <c:pt idx="5">
                  <c:v>1 Day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53370</c:v>
                </c:pt>
                <c:pt idx="1">
                  <c:v>52696</c:v>
                </c:pt>
                <c:pt idx="2">
                  <c:v>48766</c:v>
                </c:pt>
                <c:pt idx="3">
                  <c:v>48222</c:v>
                </c:pt>
                <c:pt idx="4">
                  <c:v>46128</c:v>
                </c:pt>
                <c:pt idx="5">
                  <c:v>24747</c:v>
                </c:pt>
              </c:numCache>
            </c:numRef>
          </c:val>
        </c:ser>
        <c:marker val="1"/>
        <c:axId val="68348544"/>
        <c:axId val="70198016"/>
      </c:lineChart>
      <c:lineChart>
        <c:grouping val="standard"/>
        <c:ser>
          <c:idx val="1"/>
          <c:order val="1"/>
          <c:tx>
            <c:strRef>
              <c:f>Sheet1!$D$1</c:f>
              <c:strCache>
                <c:ptCount val="1"/>
                <c:pt idx="0">
                  <c:v>Mandatory Grids %</c:v>
                </c:pt>
              </c:strCache>
            </c:strRef>
          </c:tx>
          <c:spPr>
            <a:ln w="22225" cmpd="dbl">
              <a:solidFill>
                <a:schemeClr val="tx1"/>
              </a:solidFill>
              <a:prstDash val="sysDash"/>
            </a:ln>
          </c:spPr>
          <c:marker>
            <c:symbol val="triangle"/>
            <c:size val="7"/>
            <c:spPr>
              <a:solidFill>
                <a:sysClr val="windowText" lastClr="000000"/>
              </a:solidFill>
              <a:ln>
                <a:solidFill>
                  <a:prstClr val="black"/>
                </a:solidFill>
              </a:ln>
            </c:spPr>
          </c:marker>
          <c:dLbls>
            <c:dLbl>
              <c:idx val="5"/>
              <c:layout>
                <c:manualLayout>
                  <c:x val="-0.1212121212121213"/>
                  <c:y val="-2.0898641588296806E-3"/>
                </c:manualLayout>
              </c:layout>
              <c:showVal val="1"/>
            </c:dLbl>
            <c:showVal val="1"/>
          </c:dLbls>
          <c:cat>
            <c:strRef>
              <c:f>Sheet1!$A$2:$A$7</c:f>
              <c:strCache>
                <c:ptCount val="6"/>
                <c:pt idx="0">
                  <c:v>2 Year</c:v>
                </c:pt>
                <c:pt idx="1">
                  <c:v>1 Year</c:v>
                </c:pt>
                <c:pt idx="2">
                  <c:v>45 Days</c:v>
                </c:pt>
                <c:pt idx="3">
                  <c:v>30 Days</c:v>
                </c:pt>
                <c:pt idx="4">
                  <c:v>15 Days</c:v>
                </c:pt>
                <c:pt idx="5">
                  <c:v>1 Day</c:v>
                </c:pt>
              </c:strCache>
            </c:strRef>
          </c:cat>
          <c:val>
            <c:numRef>
              <c:f>Sheet1!$D$2:$D$7</c:f>
              <c:numCache>
                <c:formatCode>0.00%</c:formatCode>
                <c:ptCount val="6"/>
                <c:pt idx="0">
                  <c:v>0.9258197489226152</c:v>
                </c:pt>
                <c:pt idx="1">
                  <c:v>0.86752315166236527</c:v>
                </c:pt>
                <c:pt idx="2">
                  <c:v>0.41131115941434621</c:v>
                </c:pt>
                <c:pt idx="3">
                  <c:v>0.34013520799635039</c:v>
                </c:pt>
                <c:pt idx="4">
                  <c:v>0.24054804023586551</c:v>
                </c:pt>
                <c:pt idx="5">
                  <c:v>0.11403402432618108</c:v>
                </c:pt>
              </c:numCache>
            </c:numRef>
          </c:val>
        </c:ser>
        <c:marker val="1"/>
        <c:axId val="70202112"/>
        <c:axId val="70199936"/>
      </c:lineChart>
      <c:catAx>
        <c:axId val="68348544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200">
                    <a:latin typeface="+mn-lt"/>
                    <a:cs typeface="Times New Roman" pitchFamily="18" charset="0"/>
                  </a:rPr>
                  <a:t>Time difference between </a:t>
                </a:r>
                <a:r>
                  <a:rPr lang="en-US" sz="1200" baseline="0">
                    <a:latin typeface="+mn-lt"/>
                    <a:cs typeface="Times New Roman" pitchFamily="18" charset="0"/>
                  </a:rPr>
                  <a:t>the local and the server's map data</a:t>
                </a:r>
                <a:endParaRPr lang="en-US" sz="1200">
                  <a:latin typeface="+mn-lt"/>
                  <a:cs typeface="Times New Roman" pitchFamily="18" charset="0"/>
                </a:endParaRPr>
              </a:p>
            </c:rich>
          </c:tx>
          <c:layout>
            <c:manualLayout>
              <c:xMode val="edge"/>
              <c:yMode val="edge"/>
              <c:x val="0.21154305012572769"/>
              <c:y val="0.88176239725520167"/>
            </c:manualLayout>
          </c:layout>
        </c:title>
        <c:tickLblPos val="nextTo"/>
        <c:crossAx val="70198016"/>
        <c:crosses val="autoZero"/>
        <c:auto val="1"/>
        <c:lblAlgn val="ctr"/>
        <c:lblOffset val="100"/>
      </c:catAx>
      <c:valAx>
        <c:axId val="70198016"/>
        <c:scaling>
          <c:orientation val="minMax"/>
          <c:max val="55000"/>
          <c:min val="0"/>
        </c:scaling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200">
                    <a:latin typeface="+mn-lt"/>
                    <a:cs typeface="Times New Roman" pitchFamily="18" charset="0"/>
                  </a:rPr>
                  <a:t>Number</a:t>
                </a:r>
                <a:r>
                  <a:rPr lang="en-US" sz="1200" baseline="0">
                    <a:latin typeface="+mn-lt"/>
                    <a:cs typeface="Times New Roman" pitchFamily="18" charset="0"/>
                  </a:rPr>
                  <a:t> of Map Tiles / Grids</a:t>
                </a:r>
              </a:p>
            </c:rich>
          </c:tx>
          <c:layout>
            <c:manualLayout>
              <c:xMode val="edge"/>
              <c:yMode val="edge"/>
              <c:x val="5.1069507919901717E-2"/>
              <c:y val="0.25102329293477832"/>
            </c:manualLayout>
          </c:layout>
        </c:title>
        <c:numFmt formatCode="General" sourceLinked="1"/>
        <c:tickLblPos val="nextTo"/>
        <c:crossAx val="68348544"/>
        <c:crosses val="autoZero"/>
        <c:crossBetween val="between"/>
      </c:valAx>
      <c:valAx>
        <c:axId val="70199936"/>
        <c:scaling>
          <c:orientation val="minMax"/>
        </c:scaling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200" dirty="0"/>
                  <a:t>Percentage of Total</a:t>
                </a:r>
                <a:r>
                  <a:rPr lang="en-US" sz="1200" baseline="0" dirty="0"/>
                  <a:t> Changed Map Tiles / Grids</a:t>
                </a:r>
                <a:endParaRPr lang="en-US" sz="1200" dirty="0"/>
              </a:p>
            </c:rich>
          </c:tx>
          <c:layout>
            <c:manualLayout>
              <c:xMode val="edge"/>
              <c:yMode val="edge"/>
              <c:x val="0.92172618214395696"/>
              <c:y val="0.10856193765224256"/>
            </c:manualLayout>
          </c:layout>
        </c:title>
        <c:numFmt formatCode="0.00%" sourceLinked="1"/>
        <c:tickLblPos val="nextTo"/>
        <c:crossAx val="70202112"/>
        <c:crosses val="max"/>
        <c:crossBetween val="between"/>
      </c:valAx>
      <c:catAx>
        <c:axId val="70202112"/>
        <c:scaling>
          <c:orientation val="minMax"/>
        </c:scaling>
        <c:delete val="1"/>
        <c:axPos val="b"/>
        <c:tickLblPos val="none"/>
        <c:crossAx val="70199936"/>
        <c:crosses val="autoZero"/>
        <c:auto val="1"/>
        <c:lblAlgn val="ctr"/>
        <c:lblOffset val="100"/>
      </c:catAx>
      <c:spPr>
        <a:ln w="12700"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20003542389369186"/>
          <c:y val="0.6654413809559071"/>
          <c:w val="0.30577005671493862"/>
          <c:h val="9.6430446194225777E-2"/>
        </c:manualLayout>
      </c:layout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Mandatory</c:v>
                </c:pt>
              </c:strCache>
            </c:strRef>
          </c:tx>
          <c:dLbls>
            <c:showVal val="1"/>
          </c:dLbls>
          <c:cat>
            <c:strRef>
              <c:f>Sheet1!$A$2:$A$7</c:f>
              <c:strCache>
                <c:ptCount val="6"/>
                <c:pt idx="0">
                  <c:v>2 Year</c:v>
                </c:pt>
                <c:pt idx="1">
                  <c:v>1 Year</c:v>
                </c:pt>
                <c:pt idx="2">
                  <c:v>45 Days</c:v>
                </c:pt>
                <c:pt idx="3">
                  <c:v>30 Days</c:v>
                </c:pt>
                <c:pt idx="4">
                  <c:v>15 Days</c:v>
                </c:pt>
                <c:pt idx="5">
                  <c:v>1 Day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597257</c:v>
                </c:pt>
                <c:pt idx="1">
                  <c:v>435463</c:v>
                </c:pt>
                <c:pt idx="2">
                  <c:v>53475</c:v>
                </c:pt>
                <c:pt idx="3">
                  <c:v>36449</c:v>
                </c:pt>
                <c:pt idx="5">
                  <c:v>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</c:v>
                </c:pt>
              </c:strCache>
            </c:strRef>
          </c:tx>
          <c:dLbls>
            <c:showVal val="1"/>
          </c:dLbls>
          <c:cat>
            <c:strRef>
              <c:f>Sheet1!$A$2:$A$7</c:f>
              <c:strCache>
                <c:ptCount val="6"/>
                <c:pt idx="0">
                  <c:v>2 Year</c:v>
                </c:pt>
                <c:pt idx="1">
                  <c:v>1 Year</c:v>
                </c:pt>
                <c:pt idx="2">
                  <c:v>45 Days</c:v>
                </c:pt>
                <c:pt idx="3">
                  <c:v>30 Days</c:v>
                </c:pt>
                <c:pt idx="4">
                  <c:v>15 Days</c:v>
                </c:pt>
                <c:pt idx="5">
                  <c:v>1 Day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700189</c:v>
                </c:pt>
                <c:pt idx="1">
                  <c:v>538137</c:v>
                </c:pt>
                <c:pt idx="2">
                  <c:v>91831</c:v>
                </c:pt>
                <c:pt idx="3">
                  <c:v>63374</c:v>
                </c:pt>
                <c:pt idx="5">
                  <c:v>86</c:v>
                </c:pt>
              </c:numCache>
            </c:numRef>
          </c:val>
        </c:ser>
        <c:axId val="47727744"/>
        <c:axId val="76626560"/>
      </c:barChart>
      <c:catAx>
        <c:axId val="47727744"/>
        <c:scaling>
          <c:orientation val="minMax"/>
        </c:scaling>
        <c:axPos val="b"/>
        <c:tickLblPos val="nextTo"/>
        <c:crossAx val="76626560"/>
        <c:crosses val="autoZero"/>
        <c:auto val="1"/>
        <c:lblAlgn val="ctr"/>
        <c:lblOffset val="100"/>
      </c:catAx>
      <c:valAx>
        <c:axId val="76626560"/>
        <c:scaling>
          <c:orientation val="minMax"/>
        </c:scaling>
        <c:axPos val="l"/>
        <c:majorGridlines/>
        <c:numFmt formatCode="General" sourceLinked="1"/>
        <c:tickLblPos val="nextTo"/>
        <c:crossAx val="47727744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69F56-8B12-47ED-8182-B03A02786466}" type="datetimeFigureOut">
              <a:rPr lang="en-US" smtClean="0"/>
              <a:pPr/>
              <a:t>2/23/2017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3BDE4-5A97-4C0D-8BE1-9C703B4EBE7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spc="-1">
                <a:latin typeface="Arial"/>
              </a:rPr>
              <a:t>Click to edit the notes format</a:t>
            </a:r>
            <a:endParaRPr/>
          </a:p>
        </p:txBody>
      </p:sp>
      <p:sp>
        <p:nvSpPr>
          <p:cNvPr id="23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spc="-1">
                <a:latin typeface="Times New Roman"/>
              </a:rPr>
              <a:t>&lt;header&gt;</a:t>
            </a:r>
            <a:endParaRPr/>
          </a:p>
        </p:txBody>
      </p:sp>
      <p:sp>
        <p:nvSpPr>
          <p:cNvPr id="23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23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23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C63AC77-6EEB-4A38-97D2-6352D62443EC}" type="slidenum">
              <a:rPr lang="en-US" sz="1400" spc="-1">
                <a:latin typeface="Times New Roman"/>
              </a:rPr>
              <a:pPr algn="r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3800" y="1006475"/>
            <a:ext cx="4449763" cy="3336925"/>
          </a:xfrm>
          <a:prstGeom prst="rect">
            <a:avLst/>
          </a:prstGeo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4659313"/>
            <a:ext cx="6475413" cy="4657725"/>
          </a:xfrm>
          <a:noFill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body"/>
          </p:nvPr>
        </p:nvSpPr>
        <p:spPr>
          <a:xfrm>
            <a:off x="190440" y="4660920"/>
            <a:ext cx="6474960" cy="4655880"/>
          </a:xfrm>
          <a:prstGeom prst="rect">
            <a:avLst/>
          </a:prstGeom>
        </p:spPr>
        <p:txBody>
          <a:bodyPr lIns="96120" tIns="47880" rIns="96120" bIns="47880"/>
          <a:lstStyle/>
          <a:p>
            <a:endParaRPr/>
          </a:p>
        </p:txBody>
      </p:sp>
      <p:sp>
        <p:nvSpPr>
          <p:cNvPr id="477" name="TextShape 2"/>
          <p:cNvSpPr txBox="1"/>
          <p:nvPr/>
        </p:nvSpPr>
        <p:spPr>
          <a:xfrm>
            <a:off x="189000" y="9447120"/>
            <a:ext cx="16174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November 19, 2007</a:t>
            </a:r>
            <a:endParaRPr/>
          </a:p>
        </p:txBody>
      </p:sp>
      <p:sp>
        <p:nvSpPr>
          <p:cNvPr id="478" name="TextShape 3"/>
          <p:cNvSpPr txBox="1"/>
          <p:nvPr/>
        </p:nvSpPr>
        <p:spPr>
          <a:xfrm>
            <a:off x="1808280" y="9447120"/>
            <a:ext cx="41032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endParaRPr/>
          </a:p>
        </p:txBody>
      </p:sp>
      <p:sp>
        <p:nvSpPr>
          <p:cNvPr id="479" name="TextShape 4"/>
          <p:cNvSpPr txBox="1"/>
          <p:nvPr/>
        </p:nvSpPr>
        <p:spPr>
          <a:xfrm>
            <a:off x="5913360" y="9447120"/>
            <a:ext cx="94104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 algn="r"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fld id="{41A02407-38CE-4374-934B-AC0C6727C26C}" type="slidenum"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pPr algn="r">
                <a:lnSpc>
                  <a:spcPct val="100000"/>
                </a:lnSpc>
              </a:pPr>
              <a:t>57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body"/>
          </p:nvPr>
        </p:nvSpPr>
        <p:spPr>
          <a:xfrm>
            <a:off x="190440" y="4660920"/>
            <a:ext cx="6474960" cy="4655880"/>
          </a:xfrm>
          <a:prstGeom prst="rect">
            <a:avLst/>
          </a:prstGeom>
        </p:spPr>
        <p:txBody>
          <a:bodyPr lIns="96120" tIns="47880" rIns="96120" bIns="47880"/>
          <a:lstStyle/>
          <a:p>
            <a:endParaRPr/>
          </a:p>
        </p:txBody>
      </p:sp>
      <p:sp>
        <p:nvSpPr>
          <p:cNvPr id="481" name="TextShape 2"/>
          <p:cNvSpPr txBox="1"/>
          <p:nvPr/>
        </p:nvSpPr>
        <p:spPr>
          <a:xfrm>
            <a:off x="189000" y="9447120"/>
            <a:ext cx="16174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November 19, 2007</a:t>
            </a:r>
            <a:endParaRPr/>
          </a:p>
        </p:txBody>
      </p:sp>
      <p:sp>
        <p:nvSpPr>
          <p:cNvPr id="482" name="TextShape 3"/>
          <p:cNvSpPr txBox="1"/>
          <p:nvPr/>
        </p:nvSpPr>
        <p:spPr>
          <a:xfrm>
            <a:off x="1808280" y="9447120"/>
            <a:ext cx="41032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endParaRPr/>
          </a:p>
        </p:txBody>
      </p:sp>
      <p:sp>
        <p:nvSpPr>
          <p:cNvPr id="483" name="TextShape 4"/>
          <p:cNvSpPr txBox="1"/>
          <p:nvPr/>
        </p:nvSpPr>
        <p:spPr>
          <a:xfrm>
            <a:off x="5913360" y="9447120"/>
            <a:ext cx="94104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 algn="r"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fld id="{35A91646-224F-4F7F-9636-5EA04C94C03D}" type="slidenum"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pPr algn="r">
                <a:lnSpc>
                  <a:spcPct val="100000"/>
                </a:lnSpc>
              </a:pPr>
              <a:t>58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body"/>
          </p:nvPr>
        </p:nvSpPr>
        <p:spPr>
          <a:xfrm>
            <a:off x="190440" y="4660920"/>
            <a:ext cx="6474960" cy="4655880"/>
          </a:xfrm>
          <a:prstGeom prst="rect">
            <a:avLst/>
          </a:prstGeom>
        </p:spPr>
        <p:txBody>
          <a:bodyPr lIns="96120" tIns="47880" rIns="96120" bIns="47880"/>
          <a:lstStyle/>
          <a:p>
            <a:endParaRPr/>
          </a:p>
        </p:txBody>
      </p:sp>
      <p:sp>
        <p:nvSpPr>
          <p:cNvPr id="485" name="TextShape 2"/>
          <p:cNvSpPr txBox="1"/>
          <p:nvPr/>
        </p:nvSpPr>
        <p:spPr>
          <a:xfrm>
            <a:off x="189000" y="9447120"/>
            <a:ext cx="16174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November 19, 2007</a:t>
            </a:r>
            <a:endParaRPr/>
          </a:p>
        </p:txBody>
      </p:sp>
      <p:sp>
        <p:nvSpPr>
          <p:cNvPr id="486" name="TextShape 3"/>
          <p:cNvSpPr txBox="1"/>
          <p:nvPr/>
        </p:nvSpPr>
        <p:spPr>
          <a:xfrm>
            <a:off x="1808280" y="9447120"/>
            <a:ext cx="41032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endParaRPr/>
          </a:p>
        </p:txBody>
      </p:sp>
      <p:sp>
        <p:nvSpPr>
          <p:cNvPr id="487" name="TextShape 4"/>
          <p:cNvSpPr txBox="1"/>
          <p:nvPr/>
        </p:nvSpPr>
        <p:spPr>
          <a:xfrm>
            <a:off x="5913360" y="9447120"/>
            <a:ext cx="94104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 algn="r"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fld id="{1A3026DF-0643-4FF8-BB96-5BC0A33780A7}" type="slidenum"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pPr algn="r">
                <a:lnSpc>
                  <a:spcPct val="100000"/>
                </a:lnSpc>
              </a:pPr>
              <a:t>59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  <p:pic>
        <p:nvPicPr>
          <p:cNvPr id="53" name="Picture 52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23-Feb-17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Master-Untertitelformat bearbeiten</a:t>
            </a:r>
          </a:p>
        </p:txBody>
      </p:sp>
      <p:sp>
        <p:nvSpPr>
          <p:cNvPr id="20" name="Text Box 10"/>
          <p:cNvSpPr txBox="1">
            <a:spLocks noChangeArrowheads="1"/>
          </p:cNvSpPr>
          <p:nvPr userDrawn="1"/>
        </p:nvSpPr>
        <p:spPr bwMode="auto">
          <a:xfrm>
            <a:off x="5076825" y="6021388"/>
            <a:ext cx="381635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>
                <a:solidFill>
                  <a:schemeClr val="tx1"/>
                </a:solidFill>
              </a:rPr>
              <a:t>Aakash Sharma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>
                <a:solidFill>
                  <a:schemeClr val="tx1"/>
                </a:solidFill>
              </a:rPr>
              <a:t>FB</a:t>
            </a:r>
            <a:r>
              <a:rPr lang="en-US" sz="1000" baseline="0" dirty="0">
                <a:solidFill>
                  <a:schemeClr val="tx1"/>
                </a:solidFill>
              </a:rPr>
              <a:t> 20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127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254160" y="488880"/>
            <a:ext cx="6876720" cy="388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ubTitle"/>
          </p:nvPr>
        </p:nvSpPr>
        <p:spPr>
          <a:xfrm>
            <a:off x="254160" y="488880"/>
            <a:ext cx="6876720" cy="388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32" name="Picture 231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23-Feb-17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de-DE" noProof="0" dirty="0" smtClean="0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de-DE" noProof="0" dirty="0" smtClean="0"/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5076825" y="6021388"/>
            <a:ext cx="38163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Prof. Dr.-Ing. Ralf Steinmetz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KOM - Multimedia Communications Lab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7596336" y="6640375"/>
            <a:ext cx="1397293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Template</a:t>
            </a:r>
            <a:r>
              <a:rPr lang="en-US" sz="800" baseline="0" dirty="0" smtClean="0">
                <a:solidFill>
                  <a:schemeClr val="folHlink"/>
                </a:solidFill>
              </a:rPr>
              <a:t> all v.3.4</a:t>
            </a:r>
            <a:endParaRPr lang="en-US" sz="800" dirty="0" smtClean="0">
              <a:solidFill>
                <a:schemeClr val="folHlink"/>
              </a:solidFill>
            </a:endParaRPr>
          </a:p>
        </p:txBody>
      </p:sp>
      <p:sp>
        <p:nvSpPr>
          <p:cNvPr id="2" name="filename"/>
          <p:cNvSpPr txBox="1"/>
          <p:nvPr/>
        </p:nvSpPr>
        <p:spPr>
          <a:xfrm>
            <a:off x="254000" y="6477000"/>
            <a:ext cx="7620000" cy="23544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00" smtClean="0">
                <a:solidFill>
                  <a:srgbClr val="000000"/>
                </a:solidFill>
              </a:rPr>
              <a:t>PPT-for-all___v.3.4_office2010___2012.09.10.pptx</a:t>
            </a:r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127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77142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7954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24906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11477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9382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17699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120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8782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91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262682" y="1484784"/>
            <a:ext cx="3229198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23941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9345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294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15216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574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2540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254160" y="488880"/>
            <a:ext cx="6876720" cy="388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AAE9B-0D19-452D-A8A8-E541A1635DA2}" type="datetimeFigureOut">
              <a:rPr lang="en-US" smtClean="0"/>
              <a:pPr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DB4E6-7C6C-4B91-883A-68173D4BF0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30" r:id="rId13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 1"/>
          <p:cNvSpPr/>
          <p:nvPr/>
        </p:nvSpPr>
        <p:spPr>
          <a:xfrm>
            <a:off x="252360" y="648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2"/>
          <p:cNvSpPr/>
          <p:nvPr/>
        </p:nvSpPr>
        <p:spPr>
          <a:xfrm>
            <a:off x="250920" y="368280"/>
            <a:ext cx="8642160" cy="108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3"/>
          <p:cNvSpPr/>
          <p:nvPr/>
        </p:nvSpPr>
        <p:spPr>
          <a:xfrm>
            <a:off x="250920" y="196920"/>
            <a:ext cx="8642160" cy="144000"/>
          </a:xfrm>
          <a:prstGeom prst="rect">
            <a:avLst/>
          </a:prstGeom>
          <a:solidFill>
            <a:srgbClr val="005A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" name="Picture 8"/>
          <p:cNvPicPr/>
          <p:nvPr/>
        </p:nvPicPr>
        <p:blipFill>
          <a:blip r:embed="rId14"/>
          <a:srcRect r="5460"/>
          <a:stretch/>
        </p:blipFill>
        <p:spPr>
          <a:xfrm>
            <a:off x="7167600" y="512640"/>
            <a:ext cx="1872720" cy="791640"/>
          </a:xfrm>
          <a:prstGeom prst="rect">
            <a:avLst/>
          </a:prstGeom>
          <a:ln>
            <a:noFill/>
          </a:ln>
        </p:spPr>
      </p:pic>
      <p:sp>
        <p:nvSpPr>
          <p:cNvPr id="103" name="Line 4"/>
          <p:cNvSpPr/>
          <p:nvPr/>
        </p:nvSpPr>
        <p:spPr>
          <a:xfrm>
            <a:off x="250560" y="144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5"/>
          <p:cNvSpPr/>
          <p:nvPr/>
        </p:nvSpPr>
        <p:spPr>
          <a:xfrm>
            <a:off x="250920" y="366840"/>
            <a:ext cx="8640360" cy="14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6"/>
          <p:cNvSpPr/>
          <p:nvPr/>
        </p:nvSpPr>
        <p:spPr>
          <a:xfrm>
            <a:off x="6299280" y="6524640"/>
            <a:ext cx="23760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000" strike="noStrike" spc="-1">
                <a:solidFill>
                  <a:srgbClr val="B5B5B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KOM – Multimedia Communications Lab  </a:t>
            </a:r>
            <a:endParaRPr/>
          </a:p>
        </p:txBody>
      </p:sp>
      <p:sp>
        <p:nvSpPr>
          <p:cNvPr id="106" name="CustomShape 7"/>
          <p:cNvSpPr/>
          <p:nvPr/>
        </p:nvSpPr>
        <p:spPr>
          <a:xfrm>
            <a:off x="8496360" y="6524640"/>
            <a:ext cx="396360" cy="21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7E84E8D3-8AE0-4EC0-958D-A72E86DB0538}" type="slidenum"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07" name="PlaceHolder 8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GB" sz="2800" b="1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Titelmasterformat durch Klicken bearbeiten</a:t>
            </a:r>
            <a:endParaRPr/>
          </a:p>
        </p:txBody>
      </p:sp>
      <p:sp>
        <p:nvSpPr>
          <p:cNvPr id="108" name="PlaceHolder 9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</p:spPr>
        <p:txBody>
          <a:bodyPr anchor="b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LevelTextmasterformat bearbeiten</a:t>
            </a:r>
            <a:endParaRPr/>
          </a:p>
        </p:txBody>
      </p:sp>
      <p:sp>
        <p:nvSpPr>
          <p:cNvPr id="109" name="PlaceHolder 10"/>
          <p:cNvSpPr>
            <a:spLocks noGrp="1"/>
          </p:cNvSpPr>
          <p:nvPr>
            <p:ph type="ftr"/>
          </p:nvPr>
        </p:nvSpPr>
        <p:spPr>
          <a:xfrm>
            <a:off x="250920" y="6510240"/>
            <a:ext cx="5868720" cy="2314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ine 1"/>
          <p:cNvSpPr/>
          <p:nvPr/>
        </p:nvSpPr>
        <p:spPr>
          <a:xfrm>
            <a:off x="252360" y="648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250920" y="368280"/>
            <a:ext cx="8642160" cy="108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3"/>
          <p:cNvSpPr/>
          <p:nvPr/>
        </p:nvSpPr>
        <p:spPr>
          <a:xfrm>
            <a:off x="250920" y="196920"/>
            <a:ext cx="8642160" cy="144000"/>
          </a:xfrm>
          <a:prstGeom prst="rect">
            <a:avLst/>
          </a:prstGeom>
          <a:solidFill>
            <a:srgbClr val="005A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2" name="Picture 8"/>
          <p:cNvPicPr/>
          <p:nvPr/>
        </p:nvPicPr>
        <p:blipFill>
          <a:blip r:embed="rId14"/>
          <a:srcRect r="5460"/>
          <a:stretch/>
        </p:blipFill>
        <p:spPr>
          <a:xfrm>
            <a:off x="7167600" y="512640"/>
            <a:ext cx="1872720" cy="791640"/>
          </a:xfrm>
          <a:prstGeom prst="rect">
            <a:avLst/>
          </a:prstGeom>
          <a:ln>
            <a:noFill/>
          </a:ln>
        </p:spPr>
      </p:pic>
      <p:sp>
        <p:nvSpPr>
          <p:cNvPr id="193" name="Line 4"/>
          <p:cNvSpPr/>
          <p:nvPr/>
        </p:nvSpPr>
        <p:spPr>
          <a:xfrm>
            <a:off x="250560" y="144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5"/>
          <p:cNvSpPr/>
          <p:nvPr/>
        </p:nvSpPr>
        <p:spPr>
          <a:xfrm>
            <a:off x="250920" y="366840"/>
            <a:ext cx="8640360" cy="14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6"/>
          <p:cNvSpPr/>
          <p:nvPr/>
        </p:nvSpPr>
        <p:spPr>
          <a:xfrm>
            <a:off x="6299280" y="6524640"/>
            <a:ext cx="23760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000" strike="noStrike" spc="-1">
                <a:solidFill>
                  <a:srgbClr val="B5B5B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KOM – Multimedia Communications Lab  </a:t>
            </a:r>
            <a:endParaRPr/>
          </a:p>
        </p:txBody>
      </p:sp>
      <p:sp>
        <p:nvSpPr>
          <p:cNvPr id="196" name="CustomShape 7"/>
          <p:cNvSpPr/>
          <p:nvPr/>
        </p:nvSpPr>
        <p:spPr>
          <a:xfrm>
            <a:off x="8496360" y="6524640"/>
            <a:ext cx="396360" cy="21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DC38E16F-D44E-45A6-8D78-CEFE94A37BF4}" type="slidenum"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97" name="PlaceHolder 8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LevelTextmasterformat bearbeiten</a:t>
            </a:r>
            <a:endParaRPr/>
          </a:p>
          <a:p>
            <a:pPr marL="349200" lvl="1" indent="-16776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Zweite Ebene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Dritte Ebene</a:t>
            </a:r>
            <a:endParaRPr/>
          </a:p>
          <a:p>
            <a:pPr marL="717480" lvl="3" indent="-172800">
              <a:lnSpc>
                <a:spcPct val="100000"/>
              </a:lnSpc>
              <a:buFont typeface="Wingdings" charset="2"/>
              <a:buChar char=""/>
            </a:pPr>
            <a:r>
              <a:rPr lang="en-GB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Vierte Ebene</a:t>
            </a:r>
            <a:endParaRPr/>
          </a:p>
          <a:p>
            <a:pPr marL="907920" lvl="4" indent="-188640">
              <a:lnSpc>
                <a:spcPct val="100000"/>
              </a:lnSpc>
              <a:buFont typeface="Wingdings" charset="2"/>
              <a:buChar char=""/>
            </a:pPr>
            <a:r>
              <a:rPr lang="en-GB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Fünfte Ebene</a:t>
            </a:r>
            <a:endParaRPr/>
          </a:p>
        </p:txBody>
      </p:sp>
      <p:sp>
        <p:nvSpPr>
          <p:cNvPr id="198" name="PlaceHolder 9"/>
          <p:cNvSpPr>
            <a:spLocks noGrp="1"/>
          </p:cNvSpPr>
          <p:nvPr>
            <p:ph type="ftr"/>
          </p:nvPr>
        </p:nvSpPr>
        <p:spPr>
          <a:xfrm>
            <a:off x="250920" y="6510240"/>
            <a:ext cx="5868720" cy="2314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99" name="PlaceHolder 10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Titelmasterformat durch Klicken bearbeiten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407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510338"/>
            <a:ext cx="58689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B5B5B5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6299200" y="6524625"/>
            <a:ext cx="23764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00">
                <a:solidFill>
                  <a:srgbClr val="B5B5B5"/>
                </a:solidFill>
              </a:rPr>
              <a:t>KOM – Multimedia Communications Lab  </a:t>
            </a:r>
            <a:endParaRPr lang="de-DE" sz="1000">
              <a:solidFill>
                <a:srgbClr val="B5B5B5"/>
              </a:solidFill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8496300" y="6524625"/>
            <a:ext cx="3968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582D5D14-DD15-4A2D-8BFF-61D28DE9A5AB}" type="slidenum">
              <a:rPr lang="de-DE" sz="100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‹#›</a:t>
            </a:fld>
            <a:endParaRPr lang="de-DE" sz="1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de-DE" sz="1000">
              <a:solidFill>
                <a:srgbClr val="B5B5B5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penstreetmap.org/wiki/Osmosis" TargetMode="External"/><Relationship Id="rId2" Type="http://schemas.openxmlformats.org/officeDocument/2006/relationships/hyperlink" Target="http://download.geofabrik.de/europe/germany/berlin.html" TargetMode="Externa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1.png"/><Relationship Id="rId5" Type="http://schemas.openxmlformats.org/officeDocument/2006/relationships/hyperlink" Target="https://github.com/pgRouting/osm2pgrouting/tree/with-timestamp" TargetMode="External"/><Relationship Id="rId4" Type="http://schemas.openxmlformats.org/officeDocument/2006/relationships/hyperlink" Target="https://github.com/aakashysharma/osm2pgrouting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www.icanbarelydraw.com/comic/comics/2013-07-29-gps-map-updat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470594"/>
            <a:ext cx="7134225" cy="3456384"/>
          </a:xfrm>
          <a:prstGeom prst="rect">
            <a:avLst/>
          </a:prstGeom>
          <a:noFill/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1542182"/>
          </a:xfrm>
        </p:spPr>
        <p:txBody>
          <a:bodyPr/>
          <a:lstStyle/>
          <a:p>
            <a:pPr eaLnBrk="1" hangingPunct="1"/>
            <a:r>
              <a:rPr lang="en-US" dirty="0"/>
              <a:t>Differential map updates for highly automated driving and enhanced driver assistance services</a:t>
            </a:r>
          </a:p>
        </p:txBody>
      </p:sp>
      <p:sp>
        <p:nvSpPr>
          <p:cNvPr id="3077" name="Text Box 65"/>
          <p:cNvSpPr txBox="1">
            <a:spLocks noChangeArrowheads="1"/>
          </p:cNvSpPr>
          <p:nvPr/>
        </p:nvSpPr>
        <p:spPr bwMode="auto">
          <a:xfrm>
            <a:off x="5113880" y="6310313"/>
            <a:ext cx="385073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r>
              <a:rPr lang="en-US" sz="800" dirty="0">
                <a:solidFill>
                  <a:schemeClr val="folHlink"/>
                </a:solidFill>
              </a:rPr>
              <a:t>http://www.icanbarelydraw.com/comic/comics/2013-07-29-gps-map-updates.png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lassification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1244" y="1500174"/>
            <a:ext cx="5742755" cy="5357825"/>
          </a:xfrm>
          <a:prstGeom prst="rect">
            <a:avLst/>
          </a:prstGeom>
        </p:spPr>
      </p:pic>
      <p:sp>
        <p:nvSpPr>
          <p:cNvPr id="31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1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portion of the Map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23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4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Updates</a:t>
            </a:r>
            <a:endParaRPr/>
          </a:p>
        </p:txBody>
      </p:sp>
      <p:pic>
        <p:nvPicPr>
          <p:cNvPr id="325" name="Picture 14"/>
          <p:cNvPicPr/>
          <p:nvPr/>
        </p:nvPicPr>
        <p:blipFill>
          <a:blip r:embed="rId2"/>
          <a:stretch/>
        </p:blipFill>
        <p:spPr>
          <a:xfrm>
            <a:off x="3500430" y="1466852"/>
            <a:ext cx="5418720" cy="534708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 bwMode="auto">
          <a:xfrm>
            <a:off x="285720" y="2071678"/>
            <a:ext cx="928694" cy="642942"/>
          </a:xfrm>
          <a:prstGeom prst="rect">
            <a:avLst/>
          </a:prstGeom>
          <a:solidFill>
            <a:srgbClr val="F8CE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5852" y="221455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Grids with changes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14282" y="3343831"/>
            <a:ext cx="1000132" cy="1588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1285852" y="3131106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Newly added roads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2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Car's </a:t>
            </a: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calculated Route</a:t>
            </a:r>
            <a:endParaRPr/>
          </a:p>
        </p:txBody>
      </p:sp>
      <p:pic>
        <p:nvPicPr>
          <p:cNvPr id="329" name="Picture 4"/>
          <p:cNvPicPr/>
          <p:nvPr/>
        </p:nvPicPr>
        <p:blipFill>
          <a:blip r:embed="rId2"/>
          <a:stretch/>
        </p:blipFill>
        <p:spPr>
          <a:xfrm>
            <a:off x="3500430" y="1510920"/>
            <a:ext cx="5418720" cy="5347080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285852" y="2214554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Grids traversed in the car‘s route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14282" y="3343831"/>
            <a:ext cx="1000132" cy="1588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1285852" y="3131106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Newly added roads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85720" y="2143116"/>
            <a:ext cx="928694" cy="642942"/>
          </a:xfrm>
          <a:prstGeom prst="rect">
            <a:avLst/>
          </a:prstGeom>
          <a:solidFill>
            <a:srgbClr val="FFF2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31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32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 Map Update Protocol* </a:t>
            </a: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5546727"/>
            <a:ext cx="35718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*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Bastiaensen</a:t>
            </a:r>
            <a:r>
              <a:rPr lang="en-US" sz="1400" i="1" dirty="0" smtClean="0"/>
              <a:t>, Edwin. "</a:t>
            </a:r>
            <a:r>
              <a:rPr lang="en-US" sz="1400" i="1" dirty="0" err="1" smtClean="0"/>
              <a:t>ActMAP</a:t>
            </a:r>
            <a:r>
              <a:rPr lang="en-US" sz="1400" i="1" dirty="0" smtClean="0"/>
              <a:t>: real-time map updates for advanced in-vehicle applications." Proceedings, 10th World Congress on ITS, Madrid. 2003.</a:t>
            </a:r>
            <a:endParaRPr lang="en-US" sz="1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14282" y="3714752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 as you drive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4282" y="4286256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A1 &amp; C2 extra for Consistency</a:t>
            </a:r>
            <a:endParaRPr lang="en-US" dirty="0"/>
          </a:p>
        </p:txBody>
      </p:sp>
      <p:pic>
        <p:nvPicPr>
          <p:cNvPr id="9" name="Picture 8" descr="simpleUpd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58" y="1461787"/>
            <a:ext cx="5462696" cy="539621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285720" y="2071678"/>
            <a:ext cx="928694" cy="642942"/>
          </a:xfrm>
          <a:prstGeom prst="rect">
            <a:avLst/>
          </a:prstGeom>
          <a:solidFill>
            <a:srgbClr val="FFF2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5852" y="221455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Grids updated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14282" y="3343831"/>
            <a:ext cx="1000132" cy="1588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285852" y="3131106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Newly added roads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Inefficiencies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DE" dirty="0" smtClean="0"/>
              <a:t>No consideration of contextual information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Extra updates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3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3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85720" y="500042"/>
            <a:ext cx="687705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 smtClean="0">
                <a:latin typeface="+mj-lt"/>
                <a:ea typeface="+mj-ea"/>
                <a:cs typeface="+mj-cs"/>
              </a:rPr>
              <a:t>Relevance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Mandat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09" y="1464097"/>
            <a:ext cx="5471510" cy="54049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285720" y="2071678"/>
            <a:ext cx="928694" cy="642942"/>
          </a:xfrm>
          <a:prstGeom prst="rect">
            <a:avLst/>
          </a:prstGeom>
          <a:solidFill>
            <a:srgbClr val="82B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5852" y="221455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Mandatory Grids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285720" y="3143248"/>
            <a:ext cx="928694" cy="642942"/>
          </a:xfrm>
          <a:prstGeom prst="rect">
            <a:avLst/>
          </a:prstGeom>
          <a:solidFill>
            <a:srgbClr val="FCD06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5852" y="328612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Optional Grids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ghwa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04" y="1467123"/>
            <a:ext cx="7572396" cy="50432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5089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http://www.wirtschaftsregion-bergstrasse.de/var/wrb/storage/images/media/bibliothek/bilder/bildarchiv-wirtschaft-arbeit-energie/wirtschaft/autobahn-a5-bensheim-luftbild/10109-1-ger-DE/Autobahn-A5-Bensheim-Luftbild_front_large.jpg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Driving on a highway!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Public transport vehicles</a:t>
            </a:r>
            <a:endParaRPr/>
          </a:p>
          <a:p>
            <a:pPr marL="179280" indent="-17892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ased 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pollution levels</a:t>
            </a:r>
          </a:p>
          <a:p>
            <a:pPr marL="179280" indent="-17892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 routing requirements</a:t>
            </a:r>
            <a:endParaRPr lang="en-GB" sz="20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5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4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4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Examples </a:t>
            </a:r>
            <a:endParaRPr/>
          </a:p>
        </p:txBody>
      </p:sp>
      <p:pic>
        <p:nvPicPr>
          <p:cNvPr id="6" name="Picture 5" descr="ups truc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645" y="3143248"/>
            <a:ext cx="6311355" cy="28281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2844" y="6457890"/>
            <a:ext cx="6429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bg2"/>
                </a:solidFill>
              </a:rPr>
              <a:t>http://gadgets.ndtv.com/transportation/features/how-ups-trucks-saved-million-of-dollars-by-eliminating-left-turns-1657808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 of the art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 dirty="0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46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47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Assumptions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DE" dirty="0" smtClean="0"/>
              <a:t>Car has version 1 (v1)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Server has version 2 (v2)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Autonomous vehicles are coming...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 lang="en-GB" sz="105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1050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105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1050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105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r>
              <a:rPr lang="en-GB" sz="1050" strike="noStrike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</a:t>
            </a:r>
            <a:r>
              <a:rPr lang="en-GB" sz="105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://cdn.autoindustriya.com/images/posts/post10150_2.jpg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5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http://ichef.bbci.co.uk/news/624/cpsprodpb/9B5E/production/_89747793_uatc-car-bridge-16x9-917x516.jpg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5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https://fortunedotcom.files.wordpress.com/2016/12/google-waymo-fca.jpeg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5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</p:txBody>
      </p:sp>
      <p:pic>
        <p:nvPicPr>
          <p:cNvPr id="260" name="Picture 5"/>
          <p:cNvPicPr/>
          <p:nvPr/>
        </p:nvPicPr>
        <p:blipFill>
          <a:blip r:embed="rId2" cstate="print"/>
          <a:stretch/>
        </p:blipFill>
        <p:spPr>
          <a:xfrm>
            <a:off x="971640" y="2277000"/>
            <a:ext cx="2742840" cy="514080"/>
          </a:xfrm>
          <a:prstGeom prst="rect">
            <a:avLst/>
          </a:prstGeom>
          <a:ln>
            <a:noFill/>
          </a:ln>
        </p:spPr>
      </p:pic>
      <p:pic>
        <p:nvPicPr>
          <p:cNvPr id="261" name="Picture 2"/>
          <p:cNvPicPr/>
          <p:nvPr/>
        </p:nvPicPr>
        <p:blipFill>
          <a:blip r:embed="rId3"/>
          <a:stretch/>
        </p:blipFill>
        <p:spPr>
          <a:xfrm>
            <a:off x="5220000" y="1556640"/>
            <a:ext cx="3419640" cy="1923480"/>
          </a:xfrm>
          <a:prstGeom prst="rect">
            <a:avLst/>
          </a:prstGeom>
          <a:ln>
            <a:noFill/>
          </a:ln>
        </p:spPr>
      </p:pic>
      <p:pic>
        <p:nvPicPr>
          <p:cNvPr id="262" name="Picture 4"/>
          <p:cNvPicPr/>
          <p:nvPr/>
        </p:nvPicPr>
        <p:blipFill>
          <a:blip r:embed="rId4"/>
          <a:stretch/>
        </p:blipFill>
        <p:spPr>
          <a:xfrm>
            <a:off x="827640" y="3141000"/>
            <a:ext cx="3059640" cy="1720800"/>
          </a:xfrm>
          <a:prstGeom prst="rect">
            <a:avLst/>
          </a:prstGeom>
          <a:ln>
            <a:noFill/>
          </a:ln>
        </p:spPr>
      </p:pic>
      <p:pic>
        <p:nvPicPr>
          <p:cNvPr id="263" name="Picture 6"/>
          <p:cNvPicPr/>
          <p:nvPr/>
        </p:nvPicPr>
        <p:blipFill>
          <a:blip r:embed="rId5"/>
          <a:stretch/>
        </p:blipFill>
        <p:spPr>
          <a:xfrm>
            <a:off x="4643438" y="4000504"/>
            <a:ext cx="3598920" cy="202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 -&gt; Server</a:t>
            </a:r>
            <a:endParaRPr lang="en-US" sz="2000" b="0" dirty="0"/>
          </a:p>
        </p:txBody>
      </p:sp>
      <p:pic>
        <p:nvPicPr>
          <p:cNvPr id="3" name="Picture 4"/>
          <p:cNvPicPr/>
          <p:nvPr/>
        </p:nvPicPr>
        <p:blipFill>
          <a:blip r:embed="rId2"/>
          <a:stretch/>
        </p:blipFill>
        <p:spPr>
          <a:xfrm>
            <a:off x="3500430" y="1477869"/>
            <a:ext cx="5418720" cy="534708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14282" y="1714488"/>
            <a:ext cx="31432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(Start, Destination, Map Tiles &amp; Versions, Hash of route)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{Start, Destination, {B1:v1, 1:v1, 1:v1, 0:v1}, 32CB}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71538" y="4714884"/>
            <a:ext cx="500066" cy="50006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71538" y="5214950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571604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4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71472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7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571604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571604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472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6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71472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071538" y="4214818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 -&gt; Car</a:t>
            </a:r>
            <a:endParaRPr/>
          </a:p>
        </p:txBody>
      </p:sp>
      <p:pic>
        <p:nvPicPr>
          <p:cNvPr id="335" name="Picture 4"/>
          <p:cNvPicPr/>
          <p:nvPr/>
        </p:nvPicPr>
        <p:blipFill>
          <a:blip r:embed="rId2"/>
          <a:stretch/>
        </p:blipFill>
        <p:spPr>
          <a:xfrm>
            <a:off x="3510998" y="1466492"/>
            <a:ext cx="5418720" cy="534708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14282" y="1714488"/>
            <a:ext cx="34290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(Hash of route, Map tiles used &amp; version, Updates for map tiles)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{39AF, {B1:v2, 1:v1, 0:v2, 1:v2}, 32CB} </a:t>
            </a:r>
          </a:p>
          <a:p>
            <a:r>
              <a:rPr lang="en-US" dirty="0" smtClean="0"/>
              <a:t>+ Map Updates for C2 &amp; C3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071538" y="4714884"/>
            <a:ext cx="500066" cy="50006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071538" y="5214950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71604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472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7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571604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571604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71472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472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071538" y="4214818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 -&gt; Server </a:t>
            </a:r>
            <a:r>
              <a:rPr lang="en-GB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GB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Repeat till Hash Matches</a:t>
            </a:r>
            <a:r>
              <a:rPr lang="en-GB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/>
          </a:p>
        </p:txBody>
      </p:sp>
      <p:pic>
        <p:nvPicPr>
          <p:cNvPr id="3" name="Picture 2" descr="Car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865" y="1467123"/>
            <a:ext cx="5423836" cy="5357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rafik 3"/>
          <p:cNvPicPr/>
          <p:nvPr/>
        </p:nvPicPr>
        <p:blipFill>
          <a:blip r:embed="rId2" cstate="print"/>
          <a:stretch/>
        </p:blipFill>
        <p:spPr>
          <a:xfrm>
            <a:off x="1619640" y="764640"/>
            <a:ext cx="820080" cy="655560"/>
          </a:xfrm>
          <a:prstGeom prst="rect">
            <a:avLst/>
          </a:prstGeom>
          <a:ln>
            <a:noFill/>
          </a:ln>
        </p:spPr>
      </p:pic>
      <p:pic>
        <p:nvPicPr>
          <p:cNvPr id="354" name="Grafik 4"/>
          <p:cNvPicPr/>
          <p:nvPr/>
        </p:nvPicPr>
        <p:blipFill>
          <a:blip r:embed="rId3" cstate="print"/>
          <a:stretch/>
        </p:blipFill>
        <p:spPr>
          <a:xfrm>
            <a:off x="6876360" y="764640"/>
            <a:ext cx="384840" cy="513360"/>
          </a:xfrm>
          <a:prstGeom prst="rect">
            <a:avLst/>
          </a:prstGeom>
          <a:ln>
            <a:noFill/>
          </a:ln>
        </p:spPr>
      </p:pic>
      <p:sp>
        <p:nvSpPr>
          <p:cNvPr id="355" name="Line 1"/>
          <p:cNvSpPr/>
          <p:nvPr/>
        </p:nvSpPr>
        <p:spPr>
          <a:xfrm>
            <a:off x="2061720" y="1284480"/>
            <a:ext cx="0" cy="5375880"/>
          </a:xfrm>
          <a:prstGeom prst="line">
            <a:avLst/>
          </a:prstGeom>
          <a:ln w="6984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Line 2"/>
          <p:cNvSpPr/>
          <p:nvPr/>
        </p:nvSpPr>
        <p:spPr>
          <a:xfrm>
            <a:off x="7129080" y="1309680"/>
            <a:ext cx="0" cy="5376240"/>
          </a:xfrm>
          <a:prstGeom prst="line">
            <a:avLst/>
          </a:prstGeom>
          <a:ln w="6984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3"/>
          <p:cNvSpPr/>
          <p:nvPr/>
        </p:nvSpPr>
        <p:spPr>
          <a:xfrm flipV="1">
            <a:off x="2061720" y="179064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4"/>
          <p:cNvSpPr/>
          <p:nvPr/>
        </p:nvSpPr>
        <p:spPr>
          <a:xfrm flipV="1">
            <a:off x="2080800" y="295920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5"/>
          <p:cNvSpPr/>
          <p:nvPr/>
        </p:nvSpPr>
        <p:spPr>
          <a:xfrm flipV="1">
            <a:off x="2080800" y="422928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6"/>
          <p:cNvSpPr/>
          <p:nvPr/>
        </p:nvSpPr>
        <p:spPr>
          <a:xfrm>
            <a:off x="1403640" y="476640"/>
            <a:ext cx="1251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/>
          </a:p>
        </p:txBody>
      </p:sp>
      <p:sp>
        <p:nvSpPr>
          <p:cNvPr id="361" name="CustomShape 7"/>
          <p:cNvSpPr/>
          <p:nvPr/>
        </p:nvSpPr>
        <p:spPr>
          <a:xfrm>
            <a:off x="6444360" y="404640"/>
            <a:ext cx="1251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</a:t>
            </a:r>
            <a:endParaRPr/>
          </a:p>
        </p:txBody>
      </p:sp>
      <p:sp>
        <p:nvSpPr>
          <p:cNvPr id="362" name="CustomShape 8"/>
          <p:cNvSpPr/>
          <p:nvPr/>
        </p:nvSpPr>
        <p:spPr>
          <a:xfrm>
            <a:off x="2354760" y="1182960"/>
            <a:ext cx="4693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Start, Destination, Map Tiles used by Car(ID, Version), Hash(Car Route) </a:t>
            </a:r>
            <a:endParaRPr/>
          </a:p>
        </p:txBody>
      </p:sp>
      <p:sp>
        <p:nvSpPr>
          <p:cNvPr id="363" name="CustomShape 9"/>
          <p:cNvSpPr/>
          <p:nvPr/>
        </p:nvSpPr>
        <p:spPr>
          <a:xfrm>
            <a:off x="2142720" y="2248200"/>
            <a:ext cx="49626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Hash(Server Route), Map Tiles used by Server(ID, Version), Updates for Car Map Tiles</a:t>
            </a:r>
            <a:endParaRPr/>
          </a:p>
        </p:txBody>
      </p:sp>
      <p:sp>
        <p:nvSpPr>
          <p:cNvPr id="364" name="CustomShape 10"/>
          <p:cNvSpPr/>
          <p:nvPr/>
        </p:nvSpPr>
        <p:spPr>
          <a:xfrm>
            <a:off x="2108880" y="3851640"/>
            <a:ext cx="490104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Request updates checked Map Tiles</a:t>
            </a:r>
            <a:endParaRPr/>
          </a:p>
        </p:txBody>
      </p:sp>
      <p:sp>
        <p:nvSpPr>
          <p:cNvPr id="365" name="CustomShape 11"/>
          <p:cNvSpPr/>
          <p:nvPr/>
        </p:nvSpPr>
        <p:spPr>
          <a:xfrm flipV="1">
            <a:off x="2004840" y="544500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Line 12"/>
          <p:cNvSpPr/>
          <p:nvPr/>
        </p:nvSpPr>
        <p:spPr>
          <a:xfrm flipH="1">
            <a:off x="1332000" y="2997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Line 13"/>
          <p:cNvSpPr/>
          <p:nvPr/>
        </p:nvSpPr>
        <p:spPr>
          <a:xfrm flipH="1">
            <a:off x="1332000" y="4221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Line 14"/>
          <p:cNvSpPr/>
          <p:nvPr/>
        </p:nvSpPr>
        <p:spPr>
          <a:xfrm>
            <a:off x="1332000" y="2997000"/>
            <a:ext cx="0" cy="1224000"/>
          </a:xfrm>
          <a:prstGeom prst="line">
            <a:avLst/>
          </a:prstGeom>
          <a:ln w="63360">
            <a:solidFill>
              <a:srgbClr val="F7C5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5"/>
          <p:cNvSpPr/>
          <p:nvPr/>
        </p:nvSpPr>
        <p:spPr>
          <a:xfrm>
            <a:off x="162000" y="2997000"/>
            <a:ext cx="11696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Car checks own version of Server Map Tiles</a:t>
            </a:r>
            <a:endParaRPr/>
          </a:p>
        </p:txBody>
      </p:sp>
      <p:sp>
        <p:nvSpPr>
          <p:cNvPr id="370" name="Line 16"/>
          <p:cNvSpPr/>
          <p:nvPr/>
        </p:nvSpPr>
        <p:spPr>
          <a:xfrm flipH="1">
            <a:off x="7272000" y="4221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Line 17"/>
          <p:cNvSpPr/>
          <p:nvPr/>
        </p:nvSpPr>
        <p:spPr>
          <a:xfrm flipH="1">
            <a:off x="7272000" y="5445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Line 18"/>
          <p:cNvSpPr/>
          <p:nvPr/>
        </p:nvSpPr>
        <p:spPr>
          <a:xfrm>
            <a:off x="7920000" y="4221000"/>
            <a:ext cx="0" cy="1224000"/>
          </a:xfrm>
          <a:prstGeom prst="line">
            <a:avLst/>
          </a:prstGeom>
          <a:ln w="63360">
            <a:solidFill>
              <a:srgbClr val="F7C5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19"/>
          <p:cNvSpPr/>
          <p:nvPr/>
        </p:nvSpPr>
        <p:spPr>
          <a:xfrm>
            <a:off x="7978680" y="4221000"/>
            <a:ext cx="11696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 Server generates necessary Map Updates</a:t>
            </a:r>
            <a:endParaRPr/>
          </a:p>
        </p:txBody>
      </p:sp>
      <p:sp>
        <p:nvSpPr>
          <p:cNvPr id="374" name="CustomShape 20"/>
          <p:cNvSpPr/>
          <p:nvPr/>
        </p:nvSpPr>
        <p:spPr>
          <a:xfrm>
            <a:off x="2088000" y="5075640"/>
            <a:ext cx="490104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 Further Updates for Car Map Tiles</a:t>
            </a:r>
            <a:endParaRPr/>
          </a:p>
        </p:txBody>
      </p:sp>
      <p:sp>
        <p:nvSpPr>
          <p:cNvPr id="375" name="Line 21"/>
          <p:cNvSpPr/>
          <p:nvPr/>
        </p:nvSpPr>
        <p:spPr>
          <a:xfrm flipH="1">
            <a:off x="1260000" y="5445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Line 22"/>
          <p:cNvSpPr/>
          <p:nvPr/>
        </p:nvSpPr>
        <p:spPr>
          <a:xfrm flipH="1">
            <a:off x="1260000" y="6669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Line 23"/>
          <p:cNvSpPr/>
          <p:nvPr/>
        </p:nvSpPr>
        <p:spPr>
          <a:xfrm>
            <a:off x="1260000" y="5445000"/>
            <a:ext cx="0" cy="1224000"/>
          </a:xfrm>
          <a:prstGeom prst="line">
            <a:avLst/>
          </a:prstGeom>
          <a:ln w="63360">
            <a:solidFill>
              <a:srgbClr val="F7C5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4"/>
          <p:cNvSpPr/>
          <p:nvPr/>
        </p:nvSpPr>
        <p:spPr>
          <a:xfrm>
            <a:off x="90000" y="5445000"/>
            <a:ext cx="1169640" cy="89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 Check if server hash = car hash now</a:t>
            </a:r>
            <a:endParaRPr/>
          </a:p>
        </p:txBody>
      </p:sp>
      <p:sp>
        <p:nvSpPr>
          <p:cNvPr id="379" name="CustomShape 25"/>
          <p:cNvSpPr/>
          <p:nvPr/>
        </p:nvSpPr>
        <p:spPr>
          <a:xfrm flipV="1">
            <a:off x="2088000" y="670248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custDash>
              <a:ds d="100000" sp="100000"/>
            </a:custDash>
            <a:round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6"/>
          <p:cNvSpPr/>
          <p:nvPr/>
        </p:nvSpPr>
        <p:spPr>
          <a:xfrm>
            <a:off x="2381040" y="6094800"/>
            <a:ext cx="4693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Start, Destination, Map Tiles used by Car(ID, Version), Hash(Car Route)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 of the art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</a:t>
            </a:r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4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Why OpenStreetMap?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High Definition Maps</a:t>
            </a:r>
          </a:p>
          <a:p>
            <a:endParaRPr lang="de-DE" dirty="0" smtClean="0"/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OpenDrive</a:t>
            </a:r>
          </a:p>
          <a:p>
            <a:pPr>
              <a:buFont typeface="Arial" pitchFamily="34" charset="0"/>
              <a:buChar char="•"/>
            </a:pPr>
            <a:endParaRPr lang="de-DE" dirty="0" smtClean="0"/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Open Lane Model</a:t>
            </a:r>
          </a:p>
          <a:p>
            <a:pPr>
              <a:buFont typeface="Arial" pitchFamily="34" charset="0"/>
              <a:buChar char="•"/>
            </a:pPr>
            <a:endParaRPr lang="de-DE" dirty="0" smtClean="0"/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Navigation Data Standard</a:t>
            </a:r>
          </a:p>
          <a:p>
            <a:endParaRPr lang="de-DE" dirty="0" smtClean="0"/>
          </a:p>
          <a:p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OpenStreetMap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de-DE" dirty="0" smtClean="0"/>
              <a:t>Volunteered Geographic Information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de-DE" dirty="0" smtClean="0"/>
              <a:t>For Germany, 27%* more than Commercial offerings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b="0" dirty="0" smtClean="0"/>
          </a:p>
          <a:p>
            <a:endParaRPr lang="de-DE" b="0" dirty="0" smtClean="0"/>
          </a:p>
          <a:p>
            <a:endParaRPr lang="de-DE" b="0" dirty="0" smtClean="0"/>
          </a:p>
          <a:p>
            <a:endParaRPr lang="de-DE" b="0" dirty="0" smtClean="0"/>
          </a:p>
          <a:p>
            <a:endParaRPr lang="de-DE" b="0" dirty="0" smtClean="0"/>
          </a:p>
          <a:p>
            <a:endParaRPr lang="de-DE" b="0" dirty="0" smtClean="0"/>
          </a:p>
          <a:p>
            <a:r>
              <a:rPr lang="en-US" sz="1400" b="0" i="1" dirty="0" smtClean="0"/>
              <a:t>*</a:t>
            </a:r>
            <a:r>
              <a:rPr lang="en-US" sz="1400" b="0" i="1" dirty="0" err="1" smtClean="0"/>
              <a:t>Neis</a:t>
            </a:r>
            <a:r>
              <a:rPr lang="en-US" sz="1400" b="0" i="1" dirty="0" smtClean="0"/>
              <a:t>, Pascal, Dennis </a:t>
            </a:r>
            <a:r>
              <a:rPr lang="en-US" sz="1400" b="0" i="1" dirty="0" err="1" smtClean="0"/>
              <a:t>Zielstra</a:t>
            </a:r>
            <a:r>
              <a:rPr lang="en-US" sz="1400" b="0" i="1" dirty="0" smtClean="0"/>
              <a:t>, and Alexander </a:t>
            </a:r>
            <a:r>
              <a:rPr lang="en-US" sz="1400" b="0" i="1" dirty="0" err="1" smtClean="0"/>
              <a:t>Zipf</a:t>
            </a:r>
            <a:r>
              <a:rPr lang="en-US" sz="1400" b="0" i="1" dirty="0" smtClean="0"/>
              <a:t>. "The street network evolution of </a:t>
            </a:r>
            <a:r>
              <a:rPr lang="en-US" sz="1400" b="0" i="1" dirty="0" err="1" smtClean="0"/>
              <a:t>crowdsourced</a:t>
            </a:r>
            <a:r>
              <a:rPr lang="en-US" sz="1400" b="0" i="1" dirty="0" smtClean="0"/>
              <a:t> maps: </a:t>
            </a:r>
            <a:r>
              <a:rPr lang="en-US" sz="1400" b="0" i="1" dirty="0" err="1" smtClean="0"/>
              <a:t>OpenStreetMap</a:t>
            </a:r>
            <a:r>
              <a:rPr lang="en-US" sz="1400" b="0" i="1" dirty="0" smtClean="0"/>
              <a:t> in Germany 2007–2011." Future Internet 4.1 (2011): 1-21.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Why Berlin?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250920" y="1484280"/>
            <a:ext cx="835344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Duration between old &amp; new version 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(31/08/2016)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2+ Years 	(01/01/2014)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1+ Year	(01/01/2015)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45 days 	(16/07/2016)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 days 	(01/08/2016)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 days 	(16/08/2016)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day 	(30/08/2016)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10000 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trips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GB" sz="2000" i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Pasaoglu</a:t>
            </a:r>
            <a:r>
              <a:rPr lang="en-GB" sz="200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20% &gt; 30 km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60 % between 10 and 30 km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20 % &lt; 10 km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8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8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</a:t>
            </a:r>
            <a:endParaRPr/>
          </a:p>
        </p:txBody>
      </p:sp>
      <p:sp>
        <p:nvSpPr>
          <p:cNvPr id="386" name="CustomShape 4"/>
          <p:cNvSpPr/>
          <p:nvPr/>
        </p:nvSpPr>
        <p:spPr>
          <a:xfrm>
            <a:off x="5143504" y="4000504"/>
            <a:ext cx="3454200" cy="1503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ctr"/>
          <a:lstStyle/>
          <a:p>
            <a:pPr>
              <a:lnSpc>
                <a:spcPct val="93000"/>
              </a:lnSpc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Larger Areas</a:t>
            </a:r>
            <a:endParaRPr/>
          </a:p>
          <a:p>
            <a:pPr marL="285840" indent="-285480">
              <a:lnSpc>
                <a:spcPct val="93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20 % &gt; 50 km</a:t>
            </a: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/>
          </a:p>
          <a:p>
            <a:pPr marL="285840" indent="-285480">
              <a:lnSpc>
                <a:spcPct val="93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60 % between 15 &amp; 50 km</a:t>
            </a: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/>
          </a:p>
          <a:p>
            <a:pPr marL="285840" indent="-285480">
              <a:lnSpc>
                <a:spcPct val="93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20 % &lt; 15 km</a:t>
            </a: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/>
          </a:p>
          <a:p>
            <a:pPr algn="ctr">
              <a:lnSpc>
                <a:spcPct val="93000"/>
              </a:lnSpc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14282" y="5929330"/>
            <a:ext cx="8572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err="1" smtClean="0"/>
              <a:t>Pasaoglu</a:t>
            </a:r>
            <a:r>
              <a:rPr lang="en-US" sz="1400" i="1" dirty="0" smtClean="0"/>
              <a:t>, G., et al. "Driving and parking patterns of European car drivers-a mobility survey." Luxembourg: European Commission Joint Research Centre (2012).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Calculates savings on server’s end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8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8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 1: </a:t>
            </a:r>
            <a:r>
              <a:rPr lang="en-GB" sz="24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trip per car</a:t>
            </a:r>
            <a:r>
              <a:rPr lang="en-GB" sz="24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10,000 such cars</a:t>
            </a:r>
            <a:endParaRPr/>
          </a:p>
        </p:txBody>
      </p:sp>
      <p:pic>
        <p:nvPicPr>
          <p:cNvPr id="390" name="Picture 4"/>
          <p:cNvPicPr/>
          <p:nvPr/>
        </p:nvPicPr>
        <p:blipFill>
          <a:blip r:embed="rId2"/>
          <a:stretch/>
        </p:blipFill>
        <p:spPr>
          <a:xfrm>
            <a:off x="1403640" y="1989000"/>
            <a:ext cx="6192360" cy="4477680"/>
          </a:xfrm>
          <a:prstGeom prst="rect">
            <a:avLst/>
          </a:prstGeom>
          <a:ln>
            <a:noFill/>
          </a:ln>
        </p:spPr>
      </p:pic>
      <p:sp>
        <p:nvSpPr>
          <p:cNvPr id="391" name="CustomShape 4"/>
          <p:cNvSpPr/>
          <p:nvPr/>
        </p:nvSpPr>
        <p:spPr>
          <a:xfrm>
            <a:off x="0" y="6479280"/>
            <a:ext cx="6534000" cy="38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https://upload.wikimedia.org/wikipedia/commons/0/01/Berlin_Stra%C3%9Fenverkehr_%C3%9Cbersichtskarte.png</a:t>
            </a:r>
            <a:endParaRPr/>
          </a:p>
        </p:txBody>
      </p:sp>
      <p:pic>
        <p:nvPicPr>
          <p:cNvPr id="392" name="Picture 6"/>
          <p:cNvPicPr/>
          <p:nvPr/>
        </p:nvPicPr>
        <p:blipFill>
          <a:blip r:embed="rId3"/>
          <a:stretch/>
        </p:blipFill>
        <p:spPr>
          <a:xfrm rot="2851800">
            <a:off x="6590520" y="357516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3" name="Picture 7"/>
          <p:cNvPicPr/>
          <p:nvPr/>
        </p:nvPicPr>
        <p:blipFill>
          <a:blip r:embed="rId3"/>
          <a:stretch/>
        </p:blipFill>
        <p:spPr>
          <a:xfrm rot="1209000">
            <a:off x="4767120" y="434376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4" name="Picture 8"/>
          <p:cNvPicPr/>
          <p:nvPr/>
        </p:nvPicPr>
        <p:blipFill>
          <a:blip r:embed="rId3"/>
          <a:stretch/>
        </p:blipFill>
        <p:spPr>
          <a:xfrm rot="3424800">
            <a:off x="4356000" y="3429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5" name="Picture 9"/>
          <p:cNvPicPr/>
          <p:nvPr/>
        </p:nvPicPr>
        <p:blipFill>
          <a:blip r:embed="rId3"/>
          <a:stretch/>
        </p:blipFill>
        <p:spPr>
          <a:xfrm>
            <a:off x="5436000" y="3933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6" name="Picture 10"/>
          <p:cNvPicPr/>
          <p:nvPr/>
        </p:nvPicPr>
        <p:blipFill>
          <a:blip r:embed="rId3"/>
          <a:stretch/>
        </p:blipFill>
        <p:spPr>
          <a:xfrm rot="1093800">
            <a:off x="3635640" y="3933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7" name="Picture 11"/>
          <p:cNvPicPr/>
          <p:nvPr/>
        </p:nvPicPr>
        <p:blipFill>
          <a:blip r:embed="rId3"/>
          <a:stretch/>
        </p:blipFill>
        <p:spPr>
          <a:xfrm rot="2140800">
            <a:off x="5796000" y="4725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8" name="Picture 12"/>
          <p:cNvPicPr/>
          <p:nvPr/>
        </p:nvPicPr>
        <p:blipFill>
          <a:blip r:embed="rId3"/>
          <a:stretch/>
        </p:blipFill>
        <p:spPr>
          <a:xfrm rot="20310600">
            <a:off x="5345280" y="585864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9" name="Picture 13"/>
          <p:cNvPicPr/>
          <p:nvPr/>
        </p:nvPicPr>
        <p:blipFill>
          <a:blip r:embed="rId3"/>
          <a:stretch/>
        </p:blipFill>
        <p:spPr>
          <a:xfrm rot="10800000">
            <a:off x="4932000" y="4293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400" name="Picture 14"/>
          <p:cNvPicPr/>
          <p:nvPr/>
        </p:nvPicPr>
        <p:blipFill>
          <a:blip r:embed="rId3"/>
          <a:stretch/>
        </p:blipFill>
        <p:spPr>
          <a:xfrm rot="5862600">
            <a:off x="3636000" y="4941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401" name="Picture 15"/>
          <p:cNvPicPr/>
          <p:nvPr/>
        </p:nvPicPr>
        <p:blipFill>
          <a:blip r:embed="rId3"/>
          <a:stretch/>
        </p:blipFill>
        <p:spPr>
          <a:xfrm>
            <a:off x="4062960" y="594432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402" name="Picture 16"/>
          <p:cNvPicPr/>
          <p:nvPr/>
        </p:nvPicPr>
        <p:blipFill>
          <a:blip r:embed="rId3"/>
          <a:stretch/>
        </p:blipFill>
        <p:spPr>
          <a:xfrm rot="3993600">
            <a:off x="4993200" y="5218200"/>
            <a:ext cx="359640" cy="35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/>
        </p:nvGraphicFramePr>
        <p:xfrm>
          <a:off x="285720" y="1500173"/>
          <a:ext cx="8572560" cy="4929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/>
          <p:cNvSpPr/>
          <p:nvPr/>
        </p:nvSpPr>
        <p:spPr>
          <a:xfrm>
            <a:off x="428596" y="714356"/>
            <a:ext cx="27633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Evaluation Result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Sensors based visibility limited to ~200m</a:t>
            </a:r>
            <a:endParaRPr/>
          </a:p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speeds not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feasible*</a:t>
            </a:r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the 5th meeting of the Open Auto Drive Forum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(14-Oct-2016)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keynote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speech</a:t>
            </a:r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ctr">
              <a:lnSpc>
                <a:spcPct val="100000"/>
              </a:lnSpc>
            </a:pPr>
            <a:r>
              <a:rPr lang="en-GB" sz="20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"Addressing the challenges of HD maps and Autonomous </a:t>
            </a:r>
            <a:r>
              <a:rPr lang="en-GB" sz="20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Driving“</a:t>
            </a:r>
          </a:p>
          <a:p>
            <a:pPr marL="179280" indent="-178920" algn="ctr">
              <a:lnSpc>
                <a:spcPct val="100000"/>
              </a:lnSpc>
            </a:pPr>
            <a:endParaRPr lang="en-GB" sz="2000" b="1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r>
              <a:rPr lang="en-GB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the 6</a:t>
            </a:r>
            <a:r>
              <a:rPr lang="en-GB" sz="2000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</a:t>
            </a:r>
            <a:r>
              <a:rPr lang="en-GB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meeting (16-Feb-2017), High Definition maps was one of the main focus areas</a:t>
            </a:r>
            <a:endParaRPr lang="en-GB" sz="20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 algn="ctr">
              <a:lnSpc>
                <a:spcPct val="100000"/>
              </a:lnSpc>
            </a:pPr>
            <a:endParaRPr lang="en-GB" sz="2000" b="1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 algn="r">
              <a:lnSpc>
                <a:spcPct val="100000"/>
              </a:lnSpc>
            </a:pPr>
            <a:endParaRPr lang="en-GB" sz="100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 algn="r">
              <a:lnSpc>
                <a:spcPct val="100000"/>
              </a:lnSpc>
            </a:pPr>
            <a:endParaRPr lang="en-GB" sz="1000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r>
              <a:rPr lang="en-GB" sz="1000" strike="noStrike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http://www.openautodrive.org/news_5th_Meeting.php</a:t>
            </a:r>
            <a:r>
              <a:rPr lang="en-GB" sz="1000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</a:rPr>
              <a:t> http://www.openautodrive.org/news_6th_Meeting.php</a:t>
            </a:r>
            <a:endParaRPr smtClean="0"/>
          </a:p>
          <a:p>
            <a:pPr marL="179280" indent="-178920">
              <a:lnSpc>
                <a:spcPct val="100000"/>
              </a:lnSpc>
            </a:pPr>
            <a:r>
              <a:rPr lang="en-GB" sz="1000" strike="noStrike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</a:t>
            </a:r>
            <a:r>
              <a:rPr lang="en-GB" sz="100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://www.openautodrive.org/resources/images/openADForum.jpg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 lang="en-US" dirty="0" smtClean="0"/>
          </a:p>
          <a:p>
            <a:pPr marL="179280" indent="-178920">
              <a:lnSpc>
                <a:spcPct val="100000"/>
              </a:lnSpc>
            </a:pPr>
            <a:endParaRPr lang="en-US" sz="1400" dirty="0" smtClean="0"/>
          </a:p>
          <a:p>
            <a:pPr marL="179280" indent="-178920">
              <a:lnSpc>
                <a:spcPct val="100000"/>
              </a:lnSpc>
            </a:pPr>
            <a:r>
              <a:rPr lang="en-US" sz="1400" dirty="0" smtClean="0"/>
              <a:t>* except in Controlled environments</a:t>
            </a:r>
            <a:endParaRPr sz="1400"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http://blog.caranddriver.com/wp-content/uploads/2016/05/Map-Quest-inline-626x441.jpg</a:t>
            </a:r>
            <a:endParaRPr/>
          </a:p>
        </p:txBody>
      </p:sp>
      <p:sp>
        <p:nvSpPr>
          <p:cNvPr id="26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7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But...</a:t>
            </a:r>
            <a:endParaRPr/>
          </a:p>
        </p:txBody>
      </p:sp>
      <p:pic>
        <p:nvPicPr>
          <p:cNvPr id="271" name="Picture 4"/>
          <p:cNvPicPr/>
          <p:nvPr/>
        </p:nvPicPr>
        <p:blipFill>
          <a:blip r:embed="rId2"/>
          <a:stretch/>
        </p:blipFill>
        <p:spPr>
          <a:xfrm>
            <a:off x="5452742" y="1562040"/>
            <a:ext cx="2619720" cy="1845000"/>
          </a:xfrm>
          <a:prstGeom prst="rect">
            <a:avLst/>
          </a:prstGeom>
          <a:ln>
            <a:noFill/>
          </a:ln>
        </p:spPr>
      </p:pic>
      <p:pic>
        <p:nvPicPr>
          <p:cNvPr id="272" name="Picture 5"/>
          <p:cNvPicPr/>
          <p:nvPr/>
        </p:nvPicPr>
        <p:blipFill>
          <a:blip r:embed="rId3" cstate="print"/>
          <a:stretch/>
        </p:blipFill>
        <p:spPr>
          <a:xfrm>
            <a:off x="1214414" y="1643050"/>
            <a:ext cx="2742840" cy="51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Calculates savings on client’s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end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10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11" name="TextShape 3"/>
          <p:cNvSpPr txBox="1"/>
          <p:nvPr/>
        </p:nvSpPr>
        <p:spPr>
          <a:xfrm>
            <a:off x="142844" y="500042"/>
            <a:ext cx="7318236" cy="7969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 </a:t>
            </a: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2: </a:t>
            </a:r>
            <a:r>
              <a:rPr lang="en-GB" sz="24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 </a:t>
            </a:r>
            <a:r>
              <a:rPr lang="en-GB" sz="24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trips </a:t>
            </a:r>
            <a:r>
              <a:rPr lang="en-GB" sz="24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 car</a:t>
            </a:r>
            <a:r>
              <a:rPr lang="en-GB" sz="24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1000 such cars</a:t>
            </a:r>
            <a:endParaRPr/>
          </a:p>
        </p:txBody>
      </p:sp>
      <p:pic>
        <p:nvPicPr>
          <p:cNvPr id="412" name="Picture 4"/>
          <p:cNvPicPr/>
          <p:nvPr/>
        </p:nvPicPr>
        <p:blipFill>
          <a:blip r:embed="rId2"/>
          <a:stretch/>
        </p:blipFill>
        <p:spPr>
          <a:xfrm>
            <a:off x="1403640" y="1989000"/>
            <a:ext cx="6192360" cy="4477680"/>
          </a:xfrm>
          <a:prstGeom prst="rect">
            <a:avLst/>
          </a:prstGeom>
          <a:ln>
            <a:noFill/>
          </a:ln>
        </p:spPr>
      </p:pic>
      <p:sp>
        <p:nvSpPr>
          <p:cNvPr id="413" name="CustomShape 4"/>
          <p:cNvSpPr/>
          <p:nvPr/>
        </p:nvSpPr>
        <p:spPr>
          <a:xfrm>
            <a:off x="0" y="6479280"/>
            <a:ext cx="6876000" cy="38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https://upload.wikimedia.org/wikipedia/commons/0/01/Berlin_Stra%C3%9Fenverkehr_%C3%9Cbersichtskarte.png</a:t>
            </a:r>
            <a:endParaRPr/>
          </a:p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https://cdn1.iconfinder.com/data/icons/transportation-vehicles-2/128/self-driving-car-g-radar-128.png</a:t>
            </a:r>
            <a:endParaRPr/>
          </a:p>
        </p:txBody>
      </p:sp>
      <p:pic>
        <p:nvPicPr>
          <p:cNvPr id="8" name="Picture 8"/>
          <p:cNvPicPr/>
          <p:nvPr/>
        </p:nvPicPr>
        <p:blipFill>
          <a:blip r:embed="rId3"/>
          <a:stretch/>
        </p:blipFill>
        <p:spPr>
          <a:xfrm rot="6634140">
            <a:off x="5140919" y="3140662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29700" name="Picture 4" descr="https://cdn1.iconfinder.com/data/icons/Map-Markers-Icons-Demo-PNG/256/Map-Marker-Ball-Pin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2066" y="2714620"/>
            <a:ext cx="357190" cy="357190"/>
          </a:xfrm>
          <a:prstGeom prst="rect">
            <a:avLst/>
          </a:prstGeom>
          <a:noFill/>
        </p:spPr>
      </p:pic>
      <p:pic>
        <p:nvPicPr>
          <p:cNvPr id="11" name="Picture 4" descr="https://cdn1.iconfinder.com/data/icons/Map-Markers-Icons-Demo-PNG/256/Map-Marker-Ball-Pin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4942" y="3786190"/>
            <a:ext cx="357190" cy="357190"/>
          </a:xfrm>
          <a:prstGeom prst="rect">
            <a:avLst/>
          </a:prstGeom>
          <a:noFill/>
        </p:spPr>
      </p:pic>
      <p:pic>
        <p:nvPicPr>
          <p:cNvPr id="12" name="Picture 4" descr="https://cdn1.iconfinder.com/data/icons/Map-Markers-Icons-Demo-PNG/256/Map-Marker-Ball-Pin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628" y="4286256"/>
            <a:ext cx="357190" cy="357190"/>
          </a:xfrm>
          <a:prstGeom prst="rect">
            <a:avLst/>
          </a:prstGeom>
          <a:noFill/>
        </p:spPr>
      </p:pic>
      <p:pic>
        <p:nvPicPr>
          <p:cNvPr id="13" name="Picture 4" descr="https://cdn1.iconfinder.com/data/icons/Map-Markers-Icons-Demo-PNG/256/Map-Marker-Ball-Pin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7686" y="3286124"/>
            <a:ext cx="357190" cy="357190"/>
          </a:xfrm>
          <a:prstGeom prst="rect">
            <a:avLst/>
          </a:prstGeom>
          <a:noFill/>
        </p:spPr>
      </p:pic>
      <p:pic>
        <p:nvPicPr>
          <p:cNvPr id="14" name="Picture 4" descr="https://cdn1.iconfinder.com/data/icons/Map-Markers-Icons-Demo-PNG/256/Map-Marker-Ball-Pin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2428868"/>
            <a:ext cx="357190" cy="357190"/>
          </a:xfrm>
          <a:prstGeom prst="rect">
            <a:avLst/>
          </a:prstGeom>
          <a:noFill/>
        </p:spPr>
      </p:pic>
      <p:pic>
        <p:nvPicPr>
          <p:cNvPr id="15" name="Picture 8"/>
          <p:cNvPicPr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/>
        </p:blipFill>
        <p:spPr>
          <a:xfrm rot="19172654">
            <a:off x="4057493" y="4128941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29702" name="Picture 6" descr="https://cdn1.iconfinder.com/data/icons/Map-Markers-Icons-Demo-PNG/256/Map-Marker-Ball-Chartreus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9124" y="3571876"/>
            <a:ext cx="357190" cy="357190"/>
          </a:xfrm>
          <a:prstGeom prst="rect">
            <a:avLst/>
          </a:prstGeom>
          <a:noFill/>
        </p:spPr>
      </p:pic>
      <p:pic>
        <p:nvPicPr>
          <p:cNvPr id="17" name="Picture 6" descr="https://cdn1.iconfinder.com/data/icons/Map-Markers-Icons-Demo-PNG/256/Map-Marker-Ball-Chartreus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57884" y="3214686"/>
            <a:ext cx="357190" cy="357190"/>
          </a:xfrm>
          <a:prstGeom prst="rect">
            <a:avLst/>
          </a:prstGeom>
          <a:noFill/>
        </p:spPr>
      </p:pic>
      <p:pic>
        <p:nvPicPr>
          <p:cNvPr id="18" name="Picture 6" descr="https://cdn1.iconfinder.com/data/icons/Map-Markers-Icons-Demo-PNG/256/Map-Marker-Ball-Chartreus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43636" y="4143380"/>
            <a:ext cx="357190" cy="357190"/>
          </a:xfrm>
          <a:prstGeom prst="rect">
            <a:avLst/>
          </a:prstGeom>
          <a:noFill/>
        </p:spPr>
      </p:pic>
      <p:pic>
        <p:nvPicPr>
          <p:cNvPr id="19" name="Picture 6" descr="https://cdn1.iconfinder.com/data/icons/Map-Markers-Icons-Demo-PNG/256/Map-Marker-Ball-Chartreus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628" y="4786322"/>
            <a:ext cx="357190" cy="357190"/>
          </a:xfrm>
          <a:prstGeom prst="rect">
            <a:avLst/>
          </a:prstGeom>
          <a:noFill/>
        </p:spPr>
      </p:pic>
      <p:pic>
        <p:nvPicPr>
          <p:cNvPr id="20" name="Picture 6" descr="https://cdn1.iconfinder.com/data/icons/Map-Markers-Icons-Demo-PNG/256/Map-Marker-Ball-Chartreus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0430" y="3786190"/>
            <a:ext cx="357190" cy="357190"/>
          </a:xfrm>
          <a:prstGeom prst="rect">
            <a:avLst/>
          </a:prstGeom>
          <a:noFill/>
        </p:spPr>
      </p:pic>
      <p:pic>
        <p:nvPicPr>
          <p:cNvPr id="21" name="Picture 6" descr="https://cdn1.iconfinder.com/data/icons/Map-Markers-Icons-Demo-PNG/256/Map-Marker-Ball-Chartreus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43306" y="4714884"/>
            <a:ext cx="357190" cy="3571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August 2016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30 x </a:t>
            </a:r>
            <a:r>
              <a:rPr lang="en-US" dirty="0" smtClean="0"/>
              <a:t>1-day</a:t>
            </a:r>
            <a:r>
              <a:rPr lang="en-US" b="0" dirty="0" smtClean="0"/>
              <a:t> Differences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01/08/2016 – 02/08/2016</a:t>
            </a:r>
          </a:p>
          <a:p>
            <a:pPr lvl="2">
              <a:buFont typeface="Arial" pitchFamily="34" charset="0"/>
              <a:buChar char="•"/>
            </a:pPr>
            <a:r>
              <a:rPr lang="en-US" b="0" dirty="0" smtClean="0"/>
              <a:t>02/08/2016 – 03/08/2016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…</a:t>
            </a:r>
          </a:p>
          <a:p>
            <a:pPr lvl="2">
              <a:buFont typeface="Arial" pitchFamily="34" charset="0"/>
              <a:buChar char="•"/>
            </a:pPr>
            <a:r>
              <a:rPr lang="en-US" b="0" dirty="0" smtClean="0"/>
              <a:t>30/08/2016 – 31/08/2016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16 x </a:t>
            </a:r>
            <a:r>
              <a:rPr lang="en-US" dirty="0" smtClean="0"/>
              <a:t>15-days</a:t>
            </a:r>
            <a:r>
              <a:rPr lang="en-US" b="0" dirty="0" smtClean="0"/>
              <a:t> Differences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01/08/2016 – 16/08/2016</a:t>
            </a:r>
          </a:p>
          <a:p>
            <a:pPr lvl="2">
              <a:buFont typeface="Arial" pitchFamily="34" charset="0"/>
              <a:buChar char="•"/>
            </a:pPr>
            <a:r>
              <a:rPr lang="en-US" b="0" dirty="0" smtClean="0"/>
              <a:t>02/08/2016 – 17/08/2016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…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16/08/2016 – 31/08/2016</a:t>
            </a:r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b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Period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Scenario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 </a:t>
            </a:r>
            <a:r>
              <a:rPr lang="en-GB" sz="12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(Client’s end) </a:t>
            </a:r>
            <a:endParaRPr/>
          </a:p>
        </p:txBody>
      </p:sp>
      <p:sp>
        <p:nvSpPr>
          <p:cNvPr id="431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2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Evaluation Result</a:t>
            </a:r>
            <a:endParaRPr>
              <a:latin typeface="+mj-lt"/>
            </a:endParaRPr>
          </a:p>
        </p:txBody>
      </p:sp>
      <p:pic>
        <p:nvPicPr>
          <p:cNvPr id="433" name="Picture 5"/>
          <p:cNvPicPr/>
          <p:nvPr/>
        </p:nvPicPr>
        <p:blipFill>
          <a:blip r:embed="rId2"/>
          <a:stretch/>
        </p:blipFill>
        <p:spPr>
          <a:xfrm>
            <a:off x="666360" y="1917000"/>
            <a:ext cx="7938000" cy="439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Calculates savings on client’s (car) end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0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0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 </a:t>
            </a: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 </a:t>
            </a:r>
            <a:r>
              <a:rPr lang="en-GB" sz="24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100 </a:t>
            </a:r>
            <a:r>
              <a:rPr lang="en-GB" sz="24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trips for one autonomous car, 100 such cars</a:t>
            </a:r>
            <a:endParaRPr/>
          </a:p>
        </p:txBody>
      </p:sp>
      <p:pic>
        <p:nvPicPr>
          <p:cNvPr id="406" name="Picture 4"/>
          <p:cNvPicPr/>
          <p:nvPr/>
        </p:nvPicPr>
        <p:blipFill>
          <a:blip r:embed="rId2"/>
          <a:stretch/>
        </p:blipFill>
        <p:spPr>
          <a:xfrm>
            <a:off x="1403640" y="1989000"/>
            <a:ext cx="6192360" cy="4477680"/>
          </a:xfrm>
          <a:prstGeom prst="rect">
            <a:avLst/>
          </a:prstGeom>
          <a:ln>
            <a:noFill/>
          </a:ln>
        </p:spPr>
      </p:pic>
      <p:sp>
        <p:nvSpPr>
          <p:cNvPr id="407" name="CustomShape 4"/>
          <p:cNvSpPr/>
          <p:nvPr/>
        </p:nvSpPr>
        <p:spPr>
          <a:xfrm>
            <a:off x="0" y="6479280"/>
            <a:ext cx="6534000" cy="38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https://upload.wikimedia.org/wikipedia/commons/0/01/Berlin_Stra%C3%9Fenverkehr_%C3%9Cbersichtskarte.png</a:t>
            </a:r>
            <a:endParaRPr/>
          </a:p>
        </p:txBody>
      </p:sp>
      <p:pic>
        <p:nvPicPr>
          <p:cNvPr id="408" name="Picture 7"/>
          <p:cNvPicPr/>
          <p:nvPr/>
        </p:nvPicPr>
        <p:blipFill>
          <a:blip r:embed="rId3"/>
          <a:stretch/>
        </p:blipFill>
        <p:spPr>
          <a:xfrm rot="451200">
            <a:off x="5466960" y="374760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24578" name="Picture 2" descr="https://cdn1.iconfinder.com/data/icons/pretty-office-part-13-shadow-style/512/user-blu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5074" y="3929066"/>
            <a:ext cx="285752" cy="285752"/>
          </a:xfrm>
          <a:prstGeom prst="rect">
            <a:avLst/>
          </a:prstGeom>
          <a:noFill/>
        </p:spPr>
      </p:pic>
      <p:pic>
        <p:nvPicPr>
          <p:cNvPr id="9" name="Picture 2" descr="https://cdn1.iconfinder.com/data/icons/pretty-office-part-13-shadow-style/512/user-blu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3643314"/>
            <a:ext cx="285752" cy="285752"/>
          </a:xfrm>
          <a:prstGeom prst="rect">
            <a:avLst/>
          </a:prstGeom>
          <a:noFill/>
        </p:spPr>
      </p:pic>
      <p:pic>
        <p:nvPicPr>
          <p:cNvPr id="10" name="Picture 2" descr="https://cdn1.iconfinder.com/data/icons/pretty-office-part-13-shadow-style/512/user-blu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2" y="2857496"/>
            <a:ext cx="285752" cy="285752"/>
          </a:xfrm>
          <a:prstGeom prst="rect">
            <a:avLst/>
          </a:prstGeom>
          <a:noFill/>
        </p:spPr>
      </p:pic>
      <p:pic>
        <p:nvPicPr>
          <p:cNvPr id="11" name="Picture 2" descr="https://cdn1.iconfinder.com/data/icons/pretty-office-part-13-shadow-style/512/user-blu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4357694"/>
            <a:ext cx="285752" cy="285752"/>
          </a:xfrm>
          <a:prstGeom prst="rect">
            <a:avLst/>
          </a:prstGeom>
          <a:noFill/>
        </p:spPr>
      </p:pic>
      <p:pic>
        <p:nvPicPr>
          <p:cNvPr id="12" name="Picture 2" descr="https://cdn1.iconfinder.com/data/icons/pretty-office-part-13-shadow-style/512/user-blu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2132" y="4214818"/>
            <a:ext cx="285752" cy="285752"/>
          </a:xfrm>
          <a:prstGeom prst="rect">
            <a:avLst/>
          </a:prstGeom>
          <a:noFill/>
        </p:spPr>
      </p:pic>
      <p:pic>
        <p:nvPicPr>
          <p:cNvPr id="13" name="Picture 2" descr="https://cdn1.iconfinder.com/data/icons/pretty-office-part-13-shadow-style/512/user-blu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1802" y="4786322"/>
            <a:ext cx="285752" cy="285752"/>
          </a:xfrm>
          <a:prstGeom prst="rect">
            <a:avLst/>
          </a:prstGeom>
          <a:noFill/>
        </p:spPr>
      </p:pic>
      <p:pic>
        <p:nvPicPr>
          <p:cNvPr id="14" name="Picture 2" descr="https://cdn1.iconfinder.com/data/icons/pretty-office-part-13-shadow-style/512/user-blu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3504" y="5357826"/>
            <a:ext cx="285752" cy="285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day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714488"/>
            <a:ext cx="7820952" cy="479524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amount of updates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Scenario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 Day Difference) </a:t>
            </a:r>
            <a:r>
              <a:rPr lang="en-GB" sz="12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(Client’s end) </a:t>
            </a:r>
            <a:endParaRPr/>
          </a:p>
        </p:txBody>
      </p:sp>
      <p:sp>
        <p:nvSpPr>
          <p:cNvPr id="423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24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>
              <a:latin typeface="+mj-lt"/>
            </a:endParaRPr>
          </a:p>
        </p:txBody>
      </p:sp>
      <p:pic>
        <p:nvPicPr>
          <p:cNvPr id="425" name="Picture 5"/>
          <p:cNvPicPr/>
          <p:nvPr/>
        </p:nvPicPr>
        <p:blipFill>
          <a:blip r:embed="rId2"/>
          <a:stretch/>
        </p:blipFill>
        <p:spPr>
          <a:xfrm>
            <a:off x="500034" y="1928802"/>
            <a:ext cx="8429684" cy="4500594"/>
          </a:xfrm>
          <a:prstGeom prst="rect">
            <a:avLst/>
          </a:prstGeom>
          <a:ln>
            <a:noFill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Map Object request pattern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Scenario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(15 Days Difference) </a:t>
            </a:r>
            <a:r>
              <a:rPr lang="en-GB" sz="12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(Client’s end) </a:t>
            </a:r>
            <a:endParaRPr/>
          </a:p>
        </p:txBody>
      </p:sp>
      <p:sp>
        <p:nvSpPr>
          <p:cNvPr id="42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429" name="Picture 6"/>
          <p:cNvPicPr/>
          <p:nvPr/>
        </p:nvPicPr>
        <p:blipFill>
          <a:blip r:embed="rId2"/>
          <a:stretch/>
        </p:blipFill>
        <p:spPr>
          <a:xfrm>
            <a:off x="428596" y="1917000"/>
            <a:ext cx="8429684" cy="4482000"/>
          </a:xfrm>
          <a:prstGeom prst="rect">
            <a:avLst/>
          </a:prstGeom>
          <a:ln>
            <a:noFill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Map Object request pattern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 T-test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87756" y="2643182"/>
          <a:ext cx="9001159" cy="1357320"/>
        </p:xfrm>
        <a:graphic>
          <a:graphicData uri="http://schemas.openxmlformats.org/drawingml/2006/table">
            <a:tbl>
              <a:tblPr/>
              <a:tblGrid>
                <a:gridCol w="1508989"/>
                <a:gridCol w="749217"/>
                <a:gridCol w="749217"/>
                <a:gridCol w="749217"/>
                <a:gridCol w="749217"/>
                <a:gridCol w="749217"/>
                <a:gridCol w="749217"/>
                <a:gridCol w="749217"/>
                <a:gridCol w="749217"/>
                <a:gridCol w="749217"/>
                <a:gridCol w="749217"/>
              </a:tblGrid>
              <a:tr h="45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Number of requests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1-day time difference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1.90-06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1.46e-06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1.06e-06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2.69e-06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9.75e-07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5.40e-07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1.40e-06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1.42e-06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1.36e-06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1.40e-06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15-day time diffrence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8.60e-09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3.96e-09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1.36e-09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7.14e-11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1.29e-12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1.69e-13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3.43e-11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2.12e-10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4.14e-10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8.03e-11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(South Africa)   </a:t>
            </a:r>
            <a:r>
              <a:rPr lang="de-DE" sz="1200" b="0" i="1" dirty="0" smtClean="0"/>
              <a:t>in terms of Map Objects</a:t>
            </a:r>
            <a:r>
              <a:rPr lang="de-DE" dirty="0" smtClean="0"/>
              <a:t> </a:t>
            </a:r>
            <a:endParaRPr lang="en-US" dirty="0"/>
          </a:p>
        </p:txBody>
      </p:sp>
      <p:graphicFrame>
        <p:nvGraphicFramePr>
          <p:cNvPr id="7" name="Chart 6"/>
          <p:cNvGraphicFramePr/>
          <p:nvPr/>
        </p:nvGraphicFramePr>
        <p:xfrm>
          <a:off x="428596" y="1571612"/>
          <a:ext cx="8358246" cy="4643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 of the art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52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3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Cars acting as sensor nodes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 lang="en-GB" sz="100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strike="noStrike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</a:t>
            </a:r>
            <a:r>
              <a:rPr lang="en-GB" sz="100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://cdn-360-content.s3.amazonaws.com/uploads/2015/06/LiveRoads.png</a:t>
            </a:r>
            <a:endParaRPr/>
          </a:p>
        </p:txBody>
      </p:sp>
      <p:sp>
        <p:nvSpPr>
          <p:cNvPr id="27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7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Updates</a:t>
            </a:r>
            <a:endParaRPr/>
          </a:p>
        </p:txBody>
      </p:sp>
      <p:pic>
        <p:nvPicPr>
          <p:cNvPr id="276" name="Picture 5"/>
          <p:cNvPicPr/>
          <p:nvPr/>
        </p:nvPicPr>
        <p:blipFill>
          <a:blip r:embed="rId2"/>
          <a:stretch/>
        </p:blipFill>
        <p:spPr>
          <a:xfrm>
            <a:off x="1912680" y="2324160"/>
            <a:ext cx="5305680" cy="37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5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High-definition maps are important</a:t>
            </a:r>
            <a:endParaRPr>
              <a:latin typeface="+mj-lt"/>
            </a:endParaRPr>
          </a:p>
          <a:p>
            <a:pPr marL="343080" indent="-342720">
              <a:lnSpc>
                <a:spcPct val="15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Frequent updates</a:t>
            </a:r>
            <a:endParaRPr>
              <a:latin typeface="+mj-lt"/>
            </a:endParaRPr>
          </a:p>
          <a:p>
            <a:pPr marL="343080" indent="-342720">
              <a:lnSpc>
                <a:spcPct val="15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Inefficiency in update processes</a:t>
            </a:r>
            <a:endParaRPr>
              <a:latin typeface="+mj-lt"/>
            </a:endParaRPr>
          </a:p>
          <a:p>
            <a:pPr marL="343080" indent="-342720">
              <a:lnSpc>
                <a:spcPct val="15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We can save data!</a:t>
            </a:r>
            <a:endParaRPr>
              <a:latin typeface="+mj-lt"/>
            </a:endParaRPr>
          </a:p>
          <a:p>
            <a:pPr marL="343080" indent="-342720">
              <a:lnSpc>
                <a:spcPct val="15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More research required</a:t>
            </a:r>
            <a:endParaRPr>
              <a:latin typeface="+mj-lt"/>
            </a:endParaRPr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Summary</a:t>
            </a:r>
            <a:endParaRPr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Publish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a paper </a:t>
            </a: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Efficient 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delivery of map updates based on </a:t>
            </a:r>
            <a:r>
              <a:rPr lang="en-GB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MoVeNet</a:t>
            </a:r>
            <a:endParaRPr>
              <a:latin typeface="+mj-lt"/>
            </a:endParaRPr>
          </a:p>
          <a:p>
            <a:pPr>
              <a:lnSpc>
                <a:spcPct val="100000"/>
              </a:lnSpc>
            </a:pPr>
            <a:endParaRPr>
              <a:latin typeface="+mj-lt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Ad-hoc Map Transfer between Vehicles using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ProbSense.KOM</a:t>
            </a: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Breadth-first Approach</a:t>
            </a:r>
          </a:p>
          <a:p>
            <a:pPr>
              <a:lnSpc>
                <a:spcPct val="100000"/>
              </a:lnSpc>
            </a:pPr>
            <a:endParaRPr lang="en-GB" dirty="0" smtClean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/>
          </a:p>
        </p:txBody>
      </p:sp>
      <p:sp>
        <p:nvSpPr>
          <p:cNvPr id="43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Future work arising from thesis</a:t>
            </a:r>
            <a:endParaRPr>
              <a:latin typeface="+mj-lt"/>
            </a:endParaRPr>
          </a:p>
        </p:txBody>
      </p:sp>
      <p:pic>
        <p:nvPicPr>
          <p:cNvPr id="5" name="Picture 4" descr="pap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857365"/>
            <a:ext cx="8763063" cy="2000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Breadth First Approach (Berlin)</a:t>
            </a:r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1500173"/>
            <a:ext cx="7572396" cy="49122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Breadth First Approach (Berlin)</a:t>
            </a:r>
            <a:endParaRPr lang="en-US" dirty="0"/>
          </a:p>
        </p:txBody>
      </p:sp>
      <p:pic>
        <p:nvPicPr>
          <p:cNvPr id="7" name="Picture 6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8" y="1517106"/>
            <a:ext cx="7572396" cy="4912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Breadth First Approach (Berlin)</a:t>
            </a:r>
            <a:endParaRPr lang="en-US" dirty="0"/>
          </a:p>
        </p:txBody>
      </p:sp>
      <p:pic>
        <p:nvPicPr>
          <p:cNvPr id="6" name="Picture 5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1571613"/>
            <a:ext cx="7435200" cy="4823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Breadth First Approach (Berlin)</a:t>
            </a:r>
            <a:endParaRPr lang="en-US" dirty="0"/>
          </a:p>
        </p:txBody>
      </p:sp>
      <p:pic>
        <p:nvPicPr>
          <p:cNvPr id="7" name="Picture 6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1525270"/>
            <a:ext cx="7500958" cy="4865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41" name="TextShape 2"/>
          <p:cNvSpPr txBox="1"/>
          <p:nvPr/>
        </p:nvSpPr>
        <p:spPr>
          <a:xfrm>
            <a:off x="35892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Thank you for your attention! Questions?</a:t>
            </a:r>
            <a:endParaRPr/>
          </a:p>
        </p:txBody>
      </p:sp>
      <p:pic>
        <p:nvPicPr>
          <p:cNvPr id="442" name="Picture 3"/>
          <p:cNvPicPr/>
          <p:nvPr/>
        </p:nvPicPr>
        <p:blipFill>
          <a:blip r:embed="rId2"/>
          <a:stretch/>
        </p:blipFill>
        <p:spPr>
          <a:xfrm>
            <a:off x="2555640" y="1845000"/>
            <a:ext cx="4320720" cy="432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GB" sz="2800" b="1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Backup Slides</a:t>
            </a:r>
            <a:endParaRPr/>
          </a:p>
        </p:txBody>
      </p:sp>
      <p:sp>
        <p:nvSpPr>
          <p:cNvPr id="44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46" name="TextShape 2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Process flow with tools used</a:t>
            </a:r>
            <a:endParaRPr/>
          </a:p>
        </p:txBody>
      </p:sp>
      <p:sp>
        <p:nvSpPr>
          <p:cNvPr id="447" name="CustomShape 3"/>
          <p:cNvSpPr/>
          <p:nvPr/>
        </p:nvSpPr>
        <p:spPr>
          <a:xfrm>
            <a:off x="251640" y="5445360"/>
            <a:ext cx="8640720" cy="115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Berlin.osm.pbf downloaded from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http://download.geofabrik.de/europe/germany/berlin.html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Osmosis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https://wiki.openstreetmap.org/wiki/Osmosis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Slightly modified version of osm2pgrouting, available at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https://github.com/aakashysharma/osm2pgrouting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or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5"/>
              </a:rPr>
              <a:t>https://github.com/pgRouting/osm2pgrouting/tree/with-timestamp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postgresql sever with extensions postgis &amp; pgrouting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^ Python code with modules such as geohash, psycopg2, oset etc.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448" name="Picture 7"/>
          <p:cNvPicPr/>
          <p:nvPr/>
        </p:nvPicPr>
        <p:blipFill>
          <a:blip r:embed="rId6"/>
          <a:stretch/>
        </p:blipFill>
        <p:spPr>
          <a:xfrm>
            <a:off x="1338120" y="1481040"/>
            <a:ext cx="6467040" cy="3895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&lt;node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"298884272"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lat=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"54.0901447"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lon=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"12.2516513"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user=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"SvenHRO"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"46882"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visible=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"true"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version=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"1"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changeset=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"676636"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timestamp=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"2008-09-21T21:37:45Z"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&lt;way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"26659127"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user=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"Masch"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"55988"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visible=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"true"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version=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"5"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changeset=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"4142606"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timestamp=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"2010-03-16T11:47:08Z"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&lt;nd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ref=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"292403538"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&lt;nd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ref=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"298884289"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...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&lt;nd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ref=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"261728686"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&lt;tag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k=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"highway"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"unclassified"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&lt;tag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k=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"name"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"Pastower Straße"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&lt;/way&gt;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http://wiki.openstreetmap.org/wiki/OSM_XML</a:t>
            </a:r>
            <a:endParaRPr/>
          </a:p>
        </p:txBody>
      </p:sp>
      <p:sp>
        <p:nvSpPr>
          <p:cNvPr id="450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51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OpenStreet Map basics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http://cars.typepad.com/.a/6a00d83451b3c669e20147e1c04c16970b-pi</a:t>
            </a: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https://sites.google.com/a/cypanthers.org/cyhsdrivered/_/rsrc/1391891997284/how-to-use-and-install-a-gps-correctly/garmin.png</a:t>
            </a: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https://cnet2.cbsistatic.com/img/9LAJgcpc_an8dRfX5ecP913S9b4=/770x433/2015/10/19/46d396fc-32eb-4b5c-8805-3a4ffa1e2695/carplay-1.jpg</a:t>
            </a: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https://www.androidcentral.com/sites/androidcentral.com/files/articleimage/Casey%20Chan/2009/10/nav-gallery-18.jpg</a:t>
            </a: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</p:txBody>
      </p:sp>
      <p:sp>
        <p:nvSpPr>
          <p:cNvPr id="27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7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Existing Car Navigation Map Solutions</a:t>
            </a:r>
            <a:endParaRPr/>
          </a:p>
        </p:txBody>
      </p:sp>
      <p:sp>
        <p:nvSpPr>
          <p:cNvPr id="284" name="CustomShape 4"/>
          <p:cNvSpPr/>
          <p:nvPr/>
        </p:nvSpPr>
        <p:spPr>
          <a:xfrm>
            <a:off x="1857356" y="5715016"/>
            <a:ext cx="61992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Offline</a:t>
            </a:r>
            <a:endParaRPr b="1"/>
          </a:p>
        </p:txBody>
      </p:sp>
      <p:sp>
        <p:nvSpPr>
          <p:cNvPr id="285" name="CustomShape 5"/>
          <p:cNvSpPr/>
          <p:nvPr/>
        </p:nvSpPr>
        <p:spPr>
          <a:xfrm>
            <a:off x="6643702" y="5689876"/>
            <a:ext cx="6231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</a:t>
            </a:r>
            <a:endParaRPr b="1"/>
          </a:p>
        </p:txBody>
      </p:sp>
      <p:sp>
        <p:nvSpPr>
          <p:cNvPr id="11" name="Rectangle 10"/>
          <p:cNvSpPr/>
          <p:nvPr/>
        </p:nvSpPr>
        <p:spPr>
          <a:xfrm>
            <a:off x="214282" y="6442502"/>
            <a:ext cx="864399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chemeClr val="bg2"/>
                </a:solidFill>
              </a:rPr>
              <a:t>http://e84.xbimmers.com/forums/showthread.php?p=14027294 </a:t>
            </a:r>
          </a:p>
          <a:p>
            <a:r>
              <a:rPr lang="en-US" sz="1050" dirty="0" smtClean="0">
                <a:solidFill>
                  <a:schemeClr val="bg2"/>
                </a:solidFill>
              </a:rPr>
              <a:t>https://svbtleusercontent.com/bv8igbik8skqcg.png</a:t>
            </a:r>
            <a:endParaRPr lang="en-US" sz="1050" dirty="0">
              <a:solidFill>
                <a:schemeClr val="bg2"/>
              </a:solidFill>
            </a:endParaRPr>
          </a:p>
        </p:txBody>
      </p:sp>
      <p:pic>
        <p:nvPicPr>
          <p:cNvPr id="12" name="Picture 11" descr="garm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438" y="2478896"/>
            <a:ext cx="4429124" cy="2878930"/>
          </a:xfrm>
          <a:prstGeom prst="rect">
            <a:avLst/>
          </a:prstGeom>
        </p:spPr>
      </p:pic>
      <p:pic>
        <p:nvPicPr>
          <p:cNvPr id="13" name="Picture 12" descr="carpl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2699380"/>
            <a:ext cx="4703405" cy="2428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“Grid references</a:t>
            </a:r>
            <a:r>
              <a:rPr lang="en-GB" sz="20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define locations on maps using Cartesian coordinates.”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are relying on latitude &amp; longitude to mark a position and dividing the map into grids.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https://en.wikipedia.org/wiki/Grid_reference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54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Grids</a:t>
            </a:r>
            <a:endParaRPr/>
          </a:p>
        </p:txBody>
      </p:sp>
      <p:pic>
        <p:nvPicPr>
          <p:cNvPr id="455" name="Picture 4"/>
          <p:cNvPicPr/>
          <p:nvPr/>
        </p:nvPicPr>
        <p:blipFill>
          <a:blip r:embed="rId2" cstate="print"/>
          <a:stretch/>
        </p:blipFill>
        <p:spPr>
          <a:xfrm>
            <a:off x="6716160" y="2637000"/>
            <a:ext cx="2156040" cy="3833280"/>
          </a:xfrm>
          <a:prstGeom prst="rect">
            <a:avLst/>
          </a:prstGeom>
          <a:ln>
            <a:noFill/>
          </a:ln>
        </p:spPr>
      </p:pic>
      <p:pic>
        <p:nvPicPr>
          <p:cNvPr id="456" name="Picture 5"/>
          <p:cNvPicPr/>
          <p:nvPr/>
        </p:nvPicPr>
        <p:blipFill>
          <a:blip r:embed="rId3"/>
          <a:stretch/>
        </p:blipFill>
        <p:spPr>
          <a:xfrm>
            <a:off x="2764080" y="2828880"/>
            <a:ext cx="2742840" cy="3171600"/>
          </a:xfrm>
          <a:prstGeom prst="rect">
            <a:avLst/>
          </a:prstGeom>
          <a:ln>
            <a:noFill/>
          </a:ln>
        </p:spPr>
      </p:pic>
      <p:sp>
        <p:nvSpPr>
          <p:cNvPr id="457" name="CustomShape 4"/>
          <p:cNvSpPr/>
          <p:nvPr/>
        </p:nvSpPr>
        <p:spPr>
          <a:xfrm rot="12540000">
            <a:off x="5375520" y="3504960"/>
            <a:ext cx="2736360" cy="729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Geohash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a latitude/longitude </a:t>
            </a:r>
            <a:r>
              <a:rPr lang="en-GB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geocode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system invented by Gustavo Niemeyer for encoding/decoding (</a:t>
            </a:r>
            <a:r>
              <a:rPr lang="en-GB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lat,lon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pairs in a compact form. 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Geohash</a:t>
            </a: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hierarchical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Nearby places will often </a:t>
            </a:r>
            <a:endParaRPr/>
          </a:p>
          <a:p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(but not always) present similar </a:t>
            </a:r>
            <a:endParaRPr/>
          </a:p>
          <a:p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prefixes	</a:t>
            </a:r>
            <a:endParaRPr/>
          </a:p>
        </p:txBody>
      </p:sp>
      <p:sp>
        <p:nvSpPr>
          <p:cNvPr id="45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Geohash</a:t>
            </a:r>
            <a:endParaRPr/>
          </a:p>
        </p:txBody>
      </p:sp>
      <p:sp>
        <p:nvSpPr>
          <p:cNvPr id="461" name="CustomShape 4"/>
          <p:cNvSpPr/>
          <p:nvPr/>
        </p:nvSpPr>
        <p:spPr>
          <a:xfrm>
            <a:off x="-1224000" y="6289920"/>
            <a:ext cx="586764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http://www.movable-type.co.uk/scripts/geohash.html</a:t>
            </a:r>
            <a:endParaRPr/>
          </a:p>
        </p:txBody>
      </p:sp>
      <p:pic>
        <p:nvPicPr>
          <p:cNvPr id="462" name="Picture 5"/>
          <p:cNvPicPr/>
          <p:nvPr/>
        </p:nvPicPr>
        <p:blipFill>
          <a:blip r:embed="rId2"/>
          <a:stretch/>
        </p:blipFill>
        <p:spPr>
          <a:xfrm>
            <a:off x="3996000" y="2133000"/>
            <a:ext cx="4916160" cy="432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82" name="Picture 2"/>
          <p:cNvPicPr/>
          <p:nvPr/>
        </p:nvPicPr>
        <p:blipFill>
          <a:blip r:embed="rId2"/>
          <a:stretch/>
        </p:blipFill>
        <p:spPr>
          <a:xfrm>
            <a:off x="755640" y="1772640"/>
            <a:ext cx="7596000" cy="468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26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B5B5B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http://core0.staticworld.net/images/article/2016/08/sae-levels-graphic-100677694-large.idge.jpg</a:t>
            </a:r>
            <a:endParaRPr/>
          </a:p>
        </p:txBody>
      </p:sp>
      <p:sp>
        <p:nvSpPr>
          <p:cNvPr id="26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SAE’s Levels of Automation</a:t>
            </a:r>
            <a:endParaRPr/>
          </a:p>
        </p:txBody>
      </p:sp>
      <p:pic>
        <p:nvPicPr>
          <p:cNvPr id="267" name="Picture 2"/>
          <p:cNvPicPr/>
          <p:nvPr/>
        </p:nvPicPr>
        <p:blipFill>
          <a:blip r:embed="rId2"/>
          <a:stretch/>
        </p:blipFill>
        <p:spPr>
          <a:xfrm>
            <a:off x="1763640" y="1556640"/>
            <a:ext cx="5328360" cy="48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GM </a:t>
            </a:r>
            <a:r>
              <a:rPr lang="en-GB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OnStar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BMW </a:t>
            </a:r>
            <a:r>
              <a:rPr lang="en-GB" sz="20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ConnectedDrive</a:t>
            </a: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20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8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8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Hybrid Navigation Device / Connected Car</a:t>
            </a:r>
            <a:endParaRPr/>
          </a:p>
        </p:txBody>
      </p:sp>
      <p:sp>
        <p:nvSpPr>
          <p:cNvPr id="289" name="CustomShape 4"/>
          <p:cNvSpPr/>
          <p:nvPr/>
        </p:nvSpPr>
        <p:spPr>
          <a:xfrm>
            <a:off x="179640" y="6525360"/>
            <a:ext cx="662436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CCCC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http://gmauthority.com/blog/wp-content/uploads/2011/06/How-OnStar-Works-small1.jpg</a:t>
            </a: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14282" y="6215082"/>
            <a:ext cx="8715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http://pictures.topspeed.com/IMG/crop/200804/onstar-announces-des-1_600x0w.jpg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3250" name="AutoShape 2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4" name="AutoShape 6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6" name="AutoShape 8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onstar-announces-des-1_600x0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08" y="2571744"/>
            <a:ext cx="5286412" cy="3444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Another Update Example</a:t>
            </a:r>
            <a:endParaRPr lang="en-US" dirty="0"/>
          </a:p>
        </p:txBody>
      </p:sp>
      <p:pic>
        <p:nvPicPr>
          <p:cNvPr id="3" name="Picture 2" descr="Approa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66" y="1546699"/>
            <a:ext cx="5442580" cy="5311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Results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1406" y="1643050"/>
          <a:ext cx="9001155" cy="3143274"/>
        </p:xfrm>
        <a:graphic>
          <a:graphicData uri="http://schemas.openxmlformats.org/drawingml/2006/table">
            <a:tbl>
              <a:tblPr/>
              <a:tblGrid>
                <a:gridCol w="744177"/>
                <a:gridCol w="679907"/>
                <a:gridCol w="784768"/>
                <a:gridCol w="744177"/>
                <a:gridCol w="920072"/>
                <a:gridCol w="906542"/>
                <a:gridCol w="730648"/>
                <a:gridCol w="920072"/>
                <a:gridCol w="920072"/>
                <a:gridCol w="920072"/>
                <a:gridCol w="730648"/>
              </a:tblGrid>
              <a:tr h="12694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Difference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 Days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Total Mandatory Grids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Total Optional Grids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Total Grids with Changes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Saving by only updating Mandatory Grids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Savings 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Total Mandatory Updates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Total Optional Updates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Total Updates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Savings 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7687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Scenario 1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7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 Year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973,00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49411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3959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53370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3959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7,42%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105367504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2200467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107567971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2,05%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7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 Year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608,00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45715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6981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52696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6981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13,25%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85379894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2755180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88135074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3,13%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7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45 Days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46,00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20058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28708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48766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28708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58,87%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11097508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2805121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13902629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20,18%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7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30 Days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30,00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16402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31820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48222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31820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65,99%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5100315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2428876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7529191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32,26%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7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15 Days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15,00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11096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35032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46128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35032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75,95%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2239539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1924499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4164038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46,22%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7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 Day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1,00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2822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21925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24747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21925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88,60%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221784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682098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903882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75,46%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Wilson, Christopher KH, Seth Rogers, and Shawn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Weisenburger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"The potential of precision maps in intelligent vehicles." </a:t>
            </a:r>
            <a:r>
              <a:rPr lang="en-GB" sz="2000" i="1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IEEE International Conference on Intelligent Vehicles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1998.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Balkić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Zoran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Damir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Šoštarić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and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Goran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Horvat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"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GeoHash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and UUID identifier for multi-agent systems." </a:t>
            </a:r>
            <a:r>
              <a:rPr lang="en-GB" sz="2000" i="1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KES International Symposium on Agent and Multi-Agent Systems: Technologies and Applications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Springer Berlin Heidelberg, 2012.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Ishikawa,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Kunihiro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et al. "Map navigation software of the electro-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multivision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of the'91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Toyoto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Soarer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." </a:t>
            </a:r>
            <a:r>
              <a:rPr lang="en-GB" sz="2000" i="1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Vehicle Navigation and Information Systems Conference, 1991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Vol. 2. IEEE, 1991.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Asahara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Akinori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et al. "Locally Differential Map Update Method with Maintained Road Connections for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Telematics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Services." </a:t>
            </a:r>
            <a:r>
              <a:rPr lang="en-GB" sz="2000" i="1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Mobile Data Management Workshops, 2008. MDMW 2008. Ninth International Conference on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2008</a:t>
            </a:r>
            <a:r>
              <a:rPr lang="en-GB" sz="2000" strike="noStrike" spc="-1" dirty="0" smtClean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</a:p>
          <a:p>
            <a:pPr marL="179280" indent="-178920"/>
            <a:r>
              <a:rPr lang="en-US" dirty="0" err="1" smtClean="0"/>
              <a:t>Bastiaensen</a:t>
            </a:r>
            <a:r>
              <a:rPr lang="en-US" dirty="0" smtClean="0"/>
              <a:t>, Edwin. "</a:t>
            </a:r>
            <a:r>
              <a:rPr lang="en-US" dirty="0" err="1" smtClean="0"/>
              <a:t>ActMAP</a:t>
            </a:r>
            <a:r>
              <a:rPr lang="en-US" dirty="0" smtClean="0"/>
              <a:t>: real-time map updates for advanced in-vehicle applications." </a:t>
            </a:r>
            <a:r>
              <a:rPr lang="en-US" i="1" dirty="0" smtClean="0"/>
              <a:t>Proceedings, 10th World Congress on ITS, Madrid</a:t>
            </a:r>
            <a:r>
              <a:rPr lang="en-US" dirty="0" smtClean="0"/>
              <a:t>. 2003.</a:t>
            </a:r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6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References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Min, Kyoungwook, et al. "A system framework for map air update navigation service."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ETRI Journal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33.4 (2011): 476-486.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Min, Kyoung-Wook, et al. "The mobile spatial DBMS for the partial map air update in the navigation."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2008 11th International IEEE Conference on Intelligent Transportation Systems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2008.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Kopf, Johannes, et al. "Automatic generation of destination maps."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ACM Transactions on Graphics (TOG)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Vol. 29. No. 6. ACM, 2010.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Balley, S., and N. Regnauld. "Models and standards for on-demand mapping."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Proceedings of the 25th international cartographic conference. Paris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2011.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Schindler, Andreas. "Vehicle self-localization with high-precision digital maps."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Intelligent Vehicles Symposium (IV), 2013 IEEE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2013.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References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Mikuriya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Makoto, et al. "Data structure of map data, map data storage medium, map data updating method and map data processing apparatus." U.S. Patent No. 7,526,492. 28 Apr. 2009.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Fischer, Sebastian, and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Holger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Dormann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"Technique for structuring a navigation database." U.S. Patent No. 9,280,567. 8 Mar. 2016.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Kamijo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Shunichiro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Koze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Okumura, and </a:t>
            </a:r>
            <a:r>
              <a:rPr lang="en-GB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Akinao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Kitamura. "Digital road map database for vehicle navigation and road information systems." </a:t>
            </a:r>
            <a:r>
              <a:rPr lang="en-GB" sz="20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Vehicle Navigation and Information Systems Conference, 1989. Conference Record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1989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</a:p>
          <a:p>
            <a:pPr marL="179280" indent="-178920"/>
            <a:r>
              <a:rPr lang="en-US" dirty="0" err="1" smtClean="0"/>
              <a:t>Rueckelt</a:t>
            </a:r>
            <a:r>
              <a:rPr lang="en-US" dirty="0" smtClean="0"/>
              <a:t>, Tobias, et al. "</a:t>
            </a:r>
            <a:r>
              <a:rPr lang="en-US" dirty="0" err="1" smtClean="0"/>
              <a:t>MoVeNet</a:t>
            </a:r>
            <a:r>
              <a:rPr lang="en-US" dirty="0" smtClean="0"/>
              <a:t>: Mobility Management for Vehicular Networking." </a:t>
            </a:r>
            <a:r>
              <a:rPr lang="en-US" i="1" dirty="0" smtClean="0"/>
              <a:t>Proceedings of the 14th ACM International Symposium on Mobility Management and Wireless Access</a:t>
            </a:r>
            <a:r>
              <a:rPr lang="en-US" dirty="0" smtClean="0"/>
              <a:t>. ACM, 2016.</a:t>
            </a:r>
          </a:p>
          <a:p>
            <a:pPr marL="179280" indent="-178920"/>
            <a:r>
              <a:rPr lang="en-US" dirty="0" err="1" smtClean="0"/>
              <a:t>Burgstahler</a:t>
            </a:r>
            <a:r>
              <a:rPr lang="en-US" dirty="0" smtClean="0"/>
              <a:t>, Daniel, et al. "</a:t>
            </a:r>
            <a:r>
              <a:rPr lang="en-US" dirty="0" err="1" smtClean="0"/>
              <a:t>ProbSense</a:t>
            </a:r>
            <a:r>
              <a:rPr lang="en-US" dirty="0" smtClean="0"/>
              <a:t>. KOM: A Probabilistic Sensing Approach for Gathering Vehicular Sensed Data." </a:t>
            </a:r>
            <a:r>
              <a:rPr lang="en-US" i="1" dirty="0" smtClean="0"/>
              <a:t>Mobile Services (MS), 2016 IEEE International Conference on</a:t>
            </a:r>
            <a:r>
              <a:rPr lang="en-US" dirty="0" smtClean="0"/>
              <a:t>. IEEE, 2016.</a:t>
            </a:r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70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71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References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format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Large downloads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consuming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sometimes 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~2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hr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*)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Unnecessary updates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Frequency of updates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https://auto-update.garmin.com/auto-update/?lang=en_US</a:t>
            </a:r>
            <a:endParaRPr/>
          </a:p>
        </p:txBody>
      </p:sp>
      <p:sp>
        <p:nvSpPr>
          <p:cNvPr id="29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9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Disadvantages</a:t>
            </a:r>
            <a:endParaRPr/>
          </a:p>
        </p:txBody>
      </p:sp>
      <p:pic>
        <p:nvPicPr>
          <p:cNvPr id="5" name="Picture 2"/>
          <p:cNvPicPr/>
          <p:nvPr/>
        </p:nvPicPr>
        <p:blipFill>
          <a:blip r:embed="rId2"/>
          <a:stretch/>
        </p:blipFill>
        <p:spPr>
          <a:xfrm>
            <a:off x="4786314" y="1485764"/>
            <a:ext cx="4786346" cy="408637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Related </a:t>
            </a:r>
            <a:r>
              <a:rPr lang="en-GB" sz="2000" b="1" strike="noStrike" spc="-1" dirty="0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02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3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US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Connection Maintained – Locally Differential Map Update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de-DE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[Asahara et al. 2008]</a:t>
            </a:r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endParaRPr lang="de-DE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endParaRPr lang="de-DE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endParaRPr lang="de-DE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endParaRPr lang="de-DE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Map Air Update Server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[Min et al. 2011]</a:t>
            </a:r>
            <a:endParaRPr/>
          </a:p>
        </p:txBody>
      </p:sp>
      <p:sp>
        <p:nvSpPr>
          <p:cNvPr id="30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Enabling Partial Update</a:t>
            </a:r>
            <a:endParaRPr/>
          </a:p>
        </p:txBody>
      </p:sp>
      <p:graphicFrame>
        <p:nvGraphicFramePr>
          <p:cNvPr id="5" name="Table 4"/>
          <p:cNvGraphicFramePr/>
          <p:nvPr/>
        </p:nvGraphicFramePr>
        <p:xfrm>
          <a:off x="785786" y="2714620"/>
          <a:ext cx="7272360" cy="1187640"/>
        </p:xfrm>
        <a:graphic>
          <a:graphicData uri="http://schemas.openxmlformats.org/drawingml/2006/table">
            <a:tbl>
              <a:tblPr/>
              <a:tblGrid>
                <a:gridCol w="1454400"/>
                <a:gridCol w="1454400"/>
                <a:gridCol w="1454400"/>
                <a:gridCol w="1454400"/>
                <a:gridCol w="1454760"/>
              </a:tblGrid>
              <a:tr h="347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Region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Inserts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Delete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Updated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Total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</a:tr>
              <a:tr h="347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Spain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</a:tr>
              <a:tr h="45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Luxembourg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20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Real-time map updates </a:t>
            </a:r>
            <a:r>
              <a:rPr lang="en-GB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[</a:t>
            </a:r>
            <a:r>
              <a:rPr lang="en-GB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Bastiaensen</a:t>
            </a:r>
            <a:r>
              <a:rPr lang="en-GB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et al. 2003]</a:t>
            </a:r>
            <a:endParaRPr lang="de-DE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0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79280" indent="-178920">
              <a:lnSpc>
                <a:spcPct val="100000"/>
              </a:lnSpc>
            </a:pPr>
            <a:r>
              <a:rPr lang="en-GB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</a:t>
            </a:r>
            <a:r>
              <a:rPr lang="en-GB" sz="24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ActMAP</a:t>
            </a:r>
            <a:r>
              <a:rPr lang="en-GB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project</a:t>
            </a:r>
            <a:endParaRPr lang="en-GB" sz="2400" dirty="0"/>
          </a:p>
        </p:txBody>
      </p:sp>
      <p:pic>
        <p:nvPicPr>
          <p:cNvPr id="310" name="Picture 1"/>
          <p:cNvPicPr/>
          <p:nvPr/>
        </p:nvPicPr>
        <p:blipFill>
          <a:blip r:embed="rId2"/>
          <a:stretch/>
        </p:blipFill>
        <p:spPr>
          <a:xfrm>
            <a:off x="928662" y="1500174"/>
            <a:ext cx="7243200" cy="30240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H0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3732</TotalTime>
  <Words>1386</Words>
  <Application>LibreOffice/5.0.3.2$Linux_X86_64 LibreOffice_project/00m0$Build-2</Application>
  <PresentationFormat>On-screen Show (4:3)</PresentationFormat>
  <Paragraphs>562</Paragraphs>
  <Slides>59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Office Theme</vt:lpstr>
      <vt:lpstr>Office Theme</vt:lpstr>
      <vt:lpstr>Office Theme</vt:lpstr>
      <vt:lpstr>1_H0</vt:lpstr>
      <vt:lpstr>Differential map updates for highly automated driving and enhanced driver assistance services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Inefficiencies</vt:lpstr>
      <vt:lpstr>Slide 15</vt:lpstr>
      <vt:lpstr>Driving on a highway!</vt:lpstr>
      <vt:lpstr>Slide 17</vt:lpstr>
      <vt:lpstr>Slide 18</vt:lpstr>
      <vt:lpstr>Assumptions</vt:lpstr>
      <vt:lpstr>Car -&gt; Server</vt:lpstr>
      <vt:lpstr>Slide 21</vt:lpstr>
      <vt:lpstr>Slide 22</vt:lpstr>
      <vt:lpstr>Slide 23</vt:lpstr>
      <vt:lpstr>Slide 24</vt:lpstr>
      <vt:lpstr>Why OpenStreetMap?</vt:lpstr>
      <vt:lpstr>Why Berlin?</vt:lpstr>
      <vt:lpstr>Slide 27</vt:lpstr>
      <vt:lpstr>Slide 28</vt:lpstr>
      <vt:lpstr>Slide 29</vt:lpstr>
      <vt:lpstr>Slide 30</vt:lpstr>
      <vt:lpstr>Evaluation Period</vt:lpstr>
      <vt:lpstr>Slide 32</vt:lpstr>
      <vt:lpstr>Slide 33</vt:lpstr>
      <vt:lpstr>Variable amount of updates </vt:lpstr>
      <vt:lpstr>Map Object request pattern</vt:lpstr>
      <vt:lpstr>Map Object request pattern</vt:lpstr>
      <vt:lpstr>Paired T-test</vt:lpstr>
      <vt:lpstr>Evaluation (South Africa)   in terms of Map Objects </vt:lpstr>
      <vt:lpstr>Slide 39</vt:lpstr>
      <vt:lpstr>Slide 40</vt:lpstr>
      <vt:lpstr>Slide 41</vt:lpstr>
      <vt:lpstr>Breadth First Approach (Berlin)</vt:lpstr>
      <vt:lpstr>Breadth First Approach (Berlin)</vt:lpstr>
      <vt:lpstr>Breadth First Approach (Berlin)</vt:lpstr>
      <vt:lpstr>Breadth First Approach (Berlin)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Another Update Example</vt:lpstr>
      <vt:lpstr>Results</vt:lpstr>
      <vt:lpstr>Slide 57</vt:lpstr>
      <vt:lpstr>Slide 58</vt:lpstr>
      <vt:lpstr>Slide 59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Map Updates</dc:title>
  <dc:creator>Aakash Sharma</dc:creator>
  <cp:lastModifiedBy>user</cp:lastModifiedBy>
  <cp:revision>508</cp:revision>
  <dcterms:modified xsi:type="dcterms:W3CDTF">2017-02-23T10:44:09Z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SKOMID">
    <vt:lpwstr>591d73a1-fdec-4118-9d1b-e68bb7c6a0b0</vt:lpwstr>
  </property>
  <property fmtid="{D5CDD505-2E9C-101B-9397-08002B2CF9AE}" pid="6" name="LinksUpToDate">
    <vt:bool>false</vt:bool>
  </property>
  <property fmtid="{D5CDD505-2E9C-101B-9397-08002B2CF9AE}" pid="7" name="MMClips">
    <vt:i4>1</vt:i4>
  </property>
  <property fmtid="{D5CDD505-2E9C-101B-9397-08002B2CF9AE}" pid="8" name="Notes">
    <vt:i4>4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52</vt:i4>
  </property>
  <property fmtid="{D5CDD505-2E9C-101B-9397-08002B2CF9AE}" pid="13" name="docID">
    <vt:lpwstr>123bb053-ad6c-46a1-9234-a71650388708</vt:lpwstr>
  </property>
</Properties>
</file>